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</p:sldIdLst>
  <p:sldSz cy="5143500" cx="9144000"/>
  <p:notesSz cx="6858000" cy="9144000"/>
  <p:embeddedFontLst>
    <p:embeddedFont>
      <p:font typeface="Montserrat SemiBold"/>
      <p:regular r:id="rId107"/>
      <p:bold r:id="rId108"/>
      <p:italic r:id="rId109"/>
      <p:boldItalic r:id="rId110"/>
    </p:embeddedFont>
    <p:embeddedFont>
      <p:font typeface="Montserrat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15" roundtripDataSignature="AMtx7mh52B6W+sxViUeSxlIQUMCXXrHT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MontserratSemiBold-regular.fntdata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font" Target="fonts/MontserratSemiBold-italic.fntdata"/><Relationship Id="rId108" Type="http://schemas.openxmlformats.org/officeDocument/2006/relationships/font" Target="fonts/MontserratSemiBold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5" Type="http://customschemas.google.com/relationships/presentationmetadata" Target="metadata"/><Relationship Id="rId15" Type="http://schemas.openxmlformats.org/officeDocument/2006/relationships/slide" Target="slides/slide9.xml"/><Relationship Id="rId110" Type="http://schemas.openxmlformats.org/officeDocument/2006/relationships/font" Target="fonts/MontserratSemiBold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bold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italic.fntdata"/><Relationship Id="rId112" Type="http://schemas.openxmlformats.org/officeDocument/2006/relationships/font" Target="fonts/Montserrat-bold.fntdata"/><Relationship Id="rId111" Type="http://schemas.openxmlformats.org/officeDocument/2006/relationships/font" Target="fonts/Montserrat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47d9b23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d47d9b23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36b900ca0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136b900ca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d47d9b231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g2d47d9b231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36b900ca0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136b900ca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36b900ca0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136b900ca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44ea200b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144ea200b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44dfc7ce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144dfc7c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44dfc7cea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144dfc7c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44dfc7cea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144dfc7c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44dfc7cea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144dfc7c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44dfc7cea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144dfc7ce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44dfc7cea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144dfc7ce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e492df14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de492df14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44dfc7cea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144dfc7ce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44dfc7cea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144dfc7ce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44dfc7cea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144dfc7ce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44dfc7cea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3144dfc7ce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44dfc7cea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144dfc7ce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44dfc7cea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144dfc7ce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44dfc7cea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144dfc7ce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44dfc7cea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144dfc7ce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44dfc7cea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144dfc7ce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44dfc7cea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144dfc7ce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44dfc7cea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3144dfc7ce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44dfc7cea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144dfc7ce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e49db48f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de49db48f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e49db48f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de49db48f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36b900ca0_0_3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3136b900ca0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36b900ca0_0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3136b900ca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36b900ca0_0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3136b900ca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36b900ca0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136b900ca0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36b900ca0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136b900ca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36b900ca0_0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3136b900ca0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e49db48f6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de49db48f6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36b900ca0_0_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136b900ca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36b900ca0_0_3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3136b900ca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36b900ca0_0_3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3136b900ca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e49db48f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2de49db48f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136b900ca0_0_4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136b900ca0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36b900ca0_0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3136b900ca0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36b900ca0_0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3136b900ca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36b900ca0_0_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136b900ca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36b900ca0_0_4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3136b900ca0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de49db48f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2de49db48f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e49db48f6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de49db48f6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e49db48f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2de49db48f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e49db48f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de49db48f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e49db48f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2de49db48f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3f181932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13f18193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3f181932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313f181932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13f181932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313f181932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13f1819327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313f181932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3f1819327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313f181932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3f1819327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313f181932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13f1819327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313f181932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e49db48f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de49db48f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de49db48f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2de49db48f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de49db48f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2de49db48f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3f1819327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313f181932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13f1819327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313f181932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3f1819327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313f181932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13f1819327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313f181932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13f1819327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313f181932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de49db48f6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2de49db48f6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de49db48f6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2de49db48f6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de49db48f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2de49db48f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e49db48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de49db48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de49db48f6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2de49db48f6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de49db48f6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2de49db48f6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de49db48f6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2de49db48f6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de49db48f6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2de49db48f6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de49db48f6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de49db48f6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de49db48f6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2de49db48f6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de49db48f6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2de49db48f6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de49db48f6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2de49db48f6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de49db48f6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2de49db48f6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de49db48f6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2de49db48f6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e49db48f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de49db48f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de49db48f6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2de49db48f6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de49db48f6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2de49db48f6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de49db48f6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2de49db48f6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de49db48f6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2de49db48f6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de49db48f6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2de49db48f6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de49db48f6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2de49db48f6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de49db48f6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2de49db48f6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de49db48f6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g2de49db48f6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de49db48f6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2de49db48f6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de49db48f6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2de49db48f6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36b900ca0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136b900ca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de49db48f6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g2de49db48f6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de49db48f6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g2de49db48f6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de49db48f6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g2de49db48f6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de49db48f6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de49db48f6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de49db48f6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g2de49db48f6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de49db48f6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g2de49db48f6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de49db48f6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g2de49db48f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de49db48f6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g2de49db48f6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d47d9b231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g2d47d9b231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8"/>
          <p:cNvSpPr txBox="1"/>
          <p:nvPr>
            <p:ph idx="1" type="body"/>
          </p:nvPr>
        </p:nvSpPr>
        <p:spPr>
          <a:xfrm>
            <a:off x="452437" y="4439643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/>
            </a:lvl2pPr>
            <a:lvl3pPr indent="-279400" lvl="2" marL="13716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/>
            </a:lvl3pPr>
            <a:lvl4pPr indent="-279400" lvl="3" marL="1828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/>
            </a:lvl4pPr>
            <a:lvl5pPr indent="-279400" lvl="4" marL="22860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/>
            </a:lvl5pPr>
            <a:lvl6pPr indent="-279400" lvl="5" marL="27432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/>
            </a:lvl6pPr>
            <a:lvl7pPr indent="-279400" lvl="6" marL="32004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/>
            </a:lvl7pPr>
            <a:lvl8pPr indent="-279400" lvl="7" marL="36576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/>
            </a:lvl8pPr>
            <a:lvl9pPr indent="-279400" lvl="8" marL="411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2" name="Google Shape;52;p188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53" name="Google Shape;53;p188"/>
          <p:cNvSpPr txBox="1"/>
          <p:nvPr>
            <p:ph idx="2" type="body"/>
          </p:nvPr>
        </p:nvSpPr>
        <p:spPr>
          <a:xfrm>
            <a:off x="452438" y="2698824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/>
            </a:lvl6pPr>
            <a:lvl7pPr indent="-279400" lvl="6" marL="32004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/>
            </a:lvl7pPr>
            <a:lvl8pPr indent="-279400" lvl="7" marL="36576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/>
            </a:lvl8pPr>
            <a:lvl9pPr indent="-279400" lvl="8" marL="411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4" name="Google Shape;54;p188"/>
          <p:cNvSpPr txBox="1"/>
          <p:nvPr>
            <p:ph idx="12" type="sldNum"/>
          </p:nvPr>
        </p:nvSpPr>
        <p:spPr>
          <a:xfrm>
            <a:off x="4502906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e49db48f6_0_10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g2de49db48f6_0_10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g2de49db48f6_0_10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e49db48f6_0_10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g2de49db48f6_0_10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g2de49db48f6_0_10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e49db48f6_0_10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g2de49db48f6_0_10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e49db48f6_0_10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g2de49db48f6_0_10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g2de49db48f6_0_10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g2de49db48f6_0_10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e49db48f6_0_10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g2de49db48f6_0_10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e49db48f6_0_10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g2de49db48f6_0_10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g2de49db48f6_0_10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e49db48f6_0_10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g2de49db48f6_0_10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e49db48f6_0_10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2de49db48f6_0_10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g2de49db48f6_0_10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g2de49db48f6_0_1040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g2de49db48f6_0_10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e49db48f6_0_10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g2de49db48f6_0_10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e49db48f6_0_10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g2de49db48f6_0_10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g2de49db48f6_0_10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e49db48f6_0_10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e49db48f6_0_1055"/>
          <p:cNvSpPr txBox="1"/>
          <p:nvPr>
            <p:ph idx="1" type="body"/>
          </p:nvPr>
        </p:nvSpPr>
        <p:spPr>
          <a:xfrm>
            <a:off x="452437" y="4439643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/>
            </a:lvl2pPr>
            <a:lvl3pPr indent="-279400" lvl="2" marL="13716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/>
            </a:lvl3pPr>
            <a:lvl4pPr indent="-279400" lvl="3" marL="1828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/>
            </a:lvl4pPr>
            <a:lvl5pPr indent="-279400" lvl="4" marL="22860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/>
            </a:lvl5pPr>
            <a:lvl6pPr indent="-279400" lvl="5" marL="27432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/>
            </a:lvl6pPr>
            <a:lvl7pPr indent="-279400" lvl="6" marL="32004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/>
            </a:lvl7pPr>
            <a:lvl8pPr indent="-279400" lvl="7" marL="36576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/>
            </a:lvl8pPr>
            <a:lvl9pPr indent="-279400" lvl="8" marL="411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02" name="Google Shape;102;g2de49db48f6_0_1055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03" name="Google Shape;103;g2de49db48f6_0_1055"/>
          <p:cNvSpPr txBox="1"/>
          <p:nvPr>
            <p:ph idx="2" type="body"/>
          </p:nvPr>
        </p:nvSpPr>
        <p:spPr>
          <a:xfrm>
            <a:off x="452438" y="2698824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/>
            </a:lvl6pPr>
            <a:lvl7pPr indent="-279400" lvl="6" marL="32004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  <a:defRPr/>
            </a:lvl7pPr>
            <a:lvl8pPr indent="-279400" lvl="7" marL="36576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○"/>
              <a:defRPr/>
            </a:lvl8pPr>
            <a:lvl9pPr indent="-279400" lvl="8" marL="411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04" name="Google Shape;104;g2de49db48f6_0_1055"/>
          <p:cNvSpPr txBox="1"/>
          <p:nvPr>
            <p:ph idx="12" type="sldNum"/>
          </p:nvPr>
        </p:nvSpPr>
        <p:spPr>
          <a:xfrm>
            <a:off x="4502906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18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18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8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4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7843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de49db48f6_0_10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2de49db48f6_0_10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2de49db48f6_0_10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9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4.png"/><Relationship Id="rId6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4.png"/><Relationship Id="rId6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2.png"/><Relationship Id="rId8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.png"/><Relationship Id="rId4" Type="http://schemas.openxmlformats.org/officeDocument/2006/relationships/image" Target="../media/image7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.png"/><Relationship Id="rId4" Type="http://schemas.openxmlformats.org/officeDocument/2006/relationships/image" Target="../media/image6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6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64.png"/><Relationship Id="rId6" Type="http://schemas.openxmlformats.org/officeDocument/2006/relationships/image" Target="../media/image9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9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9.xml.rels><?xml version="1.0" encoding="UTF-8" standalone="yes"?><Relationships xmlns="http://schemas.openxmlformats.org/package/2006/relationships"><Relationship Id="rId20" Type="http://schemas.openxmlformats.org/officeDocument/2006/relationships/image" Target="../media/image96.png"/><Relationship Id="rId22" Type="http://schemas.openxmlformats.org/officeDocument/2006/relationships/image" Target="../media/image92.png"/><Relationship Id="rId21" Type="http://schemas.openxmlformats.org/officeDocument/2006/relationships/image" Target="../media/image83.png"/><Relationship Id="rId24" Type="http://schemas.openxmlformats.org/officeDocument/2006/relationships/image" Target="../media/image86.png"/><Relationship Id="rId2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7.png"/><Relationship Id="rId4" Type="http://schemas.openxmlformats.org/officeDocument/2006/relationships/image" Target="../media/image82.png"/><Relationship Id="rId9" Type="http://schemas.openxmlformats.org/officeDocument/2006/relationships/image" Target="../media/image57.png"/><Relationship Id="rId26" Type="http://schemas.openxmlformats.org/officeDocument/2006/relationships/image" Target="../media/image77.png"/><Relationship Id="rId25" Type="http://schemas.openxmlformats.org/officeDocument/2006/relationships/image" Target="../media/image88.png"/><Relationship Id="rId28" Type="http://schemas.openxmlformats.org/officeDocument/2006/relationships/image" Target="../media/image89.png"/><Relationship Id="rId27" Type="http://schemas.openxmlformats.org/officeDocument/2006/relationships/image" Target="../media/image100.png"/><Relationship Id="rId5" Type="http://schemas.openxmlformats.org/officeDocument/2006/relationships/image" Target="../media/image93.png"/><Relationship Id="rId6" Type="http://schemas.openxmlformats.org/officeDocument/2006/relationships/image" Target="../media/image80.png"/><Relationship Id="rId29" Type="http://schemas.openxmlformats.org/officeDocument/2006/relationships/image" Target="../media/image81.png"/><Relationship Id="rId7" Type="http://schemas.openxmlformats.org/officeDocument/2006/relationships/image" Target="../media/image58.png"/><Relationship Id="rId8" Type="http://schemas.openxmlformats.org/officeDocument/2006/relationships/image" Target="../media/image69.png"/><Relationship Id="rId31" Type="http://schemas.openxmlformats.org/officeDocument/2006/relationships/image" Target="../media/image79.png"/><Relationship Id="rId30" Type="http://schemas.openxmlformats.org/officeDocument/2006/relationships/image" Target="../media/image98.png"/><Relationship Id="rId11" Type="http://schemas.openxmlformats.org/officeDocument/2006/relationships/image" Target="../media/image85.png"/><Relationship Id="rId33" Type="http://schemas.openxmlformats.org/officeDocument/2006/relationships/image" Target="../media/image5.png"/><Relationship Id="rId10" Type="http://schemas.openxmlformats.org/officeDocument/2006/relationships/image" Target="../media/image87.png"/><Relationship Id="rId32" Type="http://schemas.openxmlformats.org/officeDocument/2006/relationships/image" Target="../media/image97.png"/><Relationship Id="rId13" Type="http://schemas.openxmlformats.org/officeDocument/2006/relationships/image" Target="../media/image75.png"/><Relationship Id="rId12" Type="http://schemas.openxmlformats.org/officeDocument/2006/relationships/image" Target="../media/image61.png"/><Relationship Id="rId15" Type="http://schemas.openxmlformats.org/officeDocument/2006/relationships/image" Target="../media/image74.png"/><Relationship Id="rId14" Type="http://schemas.openxmlformats.org/officeDocument/2006/relationships/image" Target="../media/image76.png"/><Relationship Id="rId17" Type="http://schemas.openxmlformats.org/officeDocument/2006/relationships/image" Target="../media/image78.png"/><Relationship Id="rId16" Type="http://schemas.openxmlformats.org/officeDocument/2006/relationships/image" Target="../media/image95.png"/><Relationship Id="rId19" Type="http://schemas.openxmlformats.org/officeDocument/2006/relationships/image" Target="../media/image67.png"/><Relationship Id="rId18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47d9b231c_0_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10" name="Google Shape;110;g2d47d9b231c_0_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1" name="Google Shape;111;g2d47d9b231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95549" cy="522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d47d9b231c_0_0"/>
          <p:cNvSpPr txBox="1"/>
          <p:nvPr/>
        </p:nvSpPr>
        <p:spPr>
          <a:xfrm>
            <a:off x="1000350" y="2330250"/>
            <a:ext cx="7224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Schulung: “Kubernetes Einführung”</a:t>
            </a:r>
            <a:endParaRPr b="0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g2d47d9b231c_0_0"/>
          <p:cNvSpPr txBox="1"/>
          <p:nvPr/>
        </p:nvSpPr>
        <p:spPr>
          <a:xfrm>
            <a:off x="6180725" y="3374475"/>
            <a:ext cx="204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Tag 3/3</a:t>
            </a:r>
            <a:endParaRPr b="1" i="0" sz="4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g2d47d9b231c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g2d47d9b231c_0_0"/>
          <p:cNvSpPr txBox="1"/>
          <p:nvPr/>
        </p:nvSpPr>
        <p:spPr>
          <a:xfrm>
            <a:off x="1000350" y="1949250"/>
            <a:ext cx="7224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willkommen bei kodschul.com</a:t>
            </a:r>
            <a:endParaRPr b="0" i="0" sz="2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g2d47d9b231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88" y="259938"/>
            <a:ext cx="159067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36b900ca0_0_66"/>
          <p:cNvSpPr txBox="1"/>
          <p:nvPr/>
        </p:nvSpPr>
        <p:spPr>
          <a:xfrm>
            <a:off x="943950" y="1730550"/>
            <a:ext cx="74265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Helm ist ein Paketmanager für Kubernetes und funktioniert ähnlich wie apt oder yum in Linux.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 ermöglicht die einfache Installation, Verwaltung und Aktualisierung von Anwendungen auf einem Kubernetes-Cluster.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g3136b900ca0_0_66"/>
          <p:cNvSpPr txBox="1"/>
          <p:nvPr/>
        </p:nvSpPr>
        <p:spPr>
          <a:xfrm>
            <a:off x="1517850" y="848825"/>
            <a:ext cx="370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Was ist Helm?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g3136b900ca0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d47d9b231c_0_97"/>
          <p:cNvSpPr txBox="1"/>
          <p:nvPr/>
        </p:nvSpPr>
        <p:spPr>
          <a:xfrm>
            <a:off x="5947350" y="3124200"/>
            <a:ext cx="2525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Kodschul.com</a:t>
            </a:r>
            <a:endParaRPr b="1" i="0" sz="15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2" name="Google Shape;982;g2d47d9b231c_0_97"/>
          <p:cNvSpPr txBox="1"/>
          <p:nvPr/>
        </p:nvSpPr>
        <p:spPr>
          <a:xfrm>
            <a:off x="5897850" y="3411275"/>
            <a:ext cx="2574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Nextise GmbH</a:t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 Klingenbach 33</a:t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70188 Stuttgart</a:t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3" name="Google Shape;983;g2d47d9b231c_0_97"/>
          <p:cNvSpPr txBox="1"/>
          <p:nvPr/>
        </p:nvSpPr>
        <p:spPr>
          <a:xfrm>
            <a:off x="5754450" y="4065050"/>
            <a:ext cx="2718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Web. https://kodschul.com/</a:t>
            </a:r>
            <a:endParaRPr b="0" i="0" sz="12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4" name="Google Shape;984;g2d47d9b231c_0_97"/>
          <p:cNvSpPr txBox="1"/>
          <p:nvPr/>
        </p:nvSpPr>
        <p:spPr>
          <a:xfrm>
            <a:off x="670350" y="1796575"/>
            <a:ext cx="3834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Vielen Dank für Ihre Teilnahme!</a:t>
            </a:r>
            <a:endParaRPr b="1" i="0" sz="30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5" name="Google Shape;985;g2d47d9b231c_0_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6" name="Google Shape;986;g2d47d9b231c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88" y="259938"/>
            <a:ext cx="1590675" cy="3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7" name="Google Shape;987;g2d47d9b231c_0_97"/>
          <p:cNvCxnSpPr/>
          <p:nvPr/>
        </p:nvCxnSpPr>
        <p:spPr>
          <a:xfrm flipH="1">
            <a:off x="1998250" y="875"/>
            <a:ext cx="900" cy="742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g2d47d9b231c_0_97"/>
          <p:cNvSpPr txBox="1"/>
          <p:nvPr/>
        </p:nvSpPr>
        <p:spPr>
          <a:xfrm>
            <a:off x="2096250" y="240950"/>
            <a:ext cx="3834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Veranstalter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9" name="Google Shape;989;g2d47d9b231c_0_97"/>
          <p:cNvSpPr txBox="1"/>
          <p:nvPr/>
        </p:nvSpPr>
        <p:spPr>
          <a:xfrm>
            <a:off x="662675" y="2885263"/>
            <a:ext cx="3834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Ihr Referent &amp; und das Team von Kodschul.com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g2d47d9b231c_0_97"/>
          <p:cNvSpPr txBox="1"/>
          <p:nvPr/>
        </p:nvSpPr>
        <p:spPr>
          <a:xfrm>
            <a:off x="5754450" y="4314500"/>
            <a:ext cx="2718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Mail. franz@nextise.de</a:t>
            </a:r>
            <a:endParaRPr b="0" i="0" sz="12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36b900ca0_0_74"/>
          <p:cNvSpPr txBox="1"/>
          <p:nvPr/>
        </p:nvSpPr>
        <p:spPr>
          <a:xfrm>
            <a:off x="943950" y="1730550"/>
            <a:ext cx="74265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Ein Helm Chart ist eine Sammlung von Konfigurationsdateien und Templates, die alle Ressourcen beschreiben, die für die Bereitstellung einer Anwendung in Kubernetes benötigt werden.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Charts erlauben es, Kubernetes-Ressourcen zu erstellen und anzupassen, ohne jeden Schritt manuell zu definieren.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3136b900ca0_0_74"/>
          <p:cNvSpPr txBox="1"/>
          <p:nvPr/>
        </p:nvSpPr>
        <p:spPr>
          <a:xfrm>
            <a:off x="1517850" y="848825"/>
            <a:ext cx="370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Was ist ein Helm Chart?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g3136b900ca0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36b900ca0_0_82"/>
          <p:cNvSpPr txBox="1"/>
          <p:nvPr/>
        </p:nvSpPr>
        <p:spPr>
          <a:xfrm>
            <a:off x="2003550" y="472950"/>
            <a:ext cx="51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Wichtige Bestandteile eines Helm Charts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g3136b900ca0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1218625"/>
            <a:ext cx="287325" cy="2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136b900ca0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1341400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136b900ca0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839750" y="1665150"/>
            <a:ext cx="367449" cy="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136b900ca0_0_82"/>
          <p:cNvSpPr txBox="1"/>
          <p:nvPr/>
        </p:nvSpPr>
        <p:spPr>
          <a:xfrm>
            <a:off x="1527676" y="1171875"/>
            <a:ext cx="61944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Chart.yaml: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Enthält Metadaten zum Chart, wie Name, Version und Beschreibung.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g3136b900ca0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1868675"/>
            <a:ext cx="287325" cy="2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136b900ca0_0_82"/>
          <p:cNvSpPr txBox="1"/>
          <p:nvPr/>
        </p:nvSpPr>
        <p:spPr>
          <a:xfrm>
            <a:off x="1538625" y="1829350"/>
            <a:ext cx="57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values.yaml: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Definiert die Standardwerte für die Anwendung.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g3136b900ca0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1998863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136b900ca0_0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1800" y="1313943"/>
            <a:ext cx="88025" cy="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136b900ca0_0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9975" y="1971818"/>
            <a:ext cx="88025" cy="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136b900ca0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839750" y="2322750"/>
            <a:ext cx="367449" cy="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136b900ca0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2526275"/>
            <a:ext cx="287325" cy="2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136b900ca0_0_82"/>
          <p:cNvSpPr txBox="1"/>
          <p:nvPr/>
        </p:nvSpPr>
        <p:spPr>
          <a:xfrm>
            <a:off x="1538624" y="2486950"/>
            <a:ext cx="65988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templates/: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Enthält die Kubernetes-Templates für Ressourcen wie Deployments und Services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g3136b900ca0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2656463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136b900ca0_0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9975" y="2629418"/>
            <a:ext cx="88025" cy="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136b900ca0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839750" y="2983175"/>
            <a:ext cx="367449" cy="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136b900ca0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3186700"/>
            <a:ext cx="287325" cy="2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136b900ca0_0_82"/>
          <p:cNvSpPr txBox="1"/>
          <p:nvPr/>
        </p:nvSpPr>
        <p:spPr>
          <a:xfrm>
            <a:off x="1538625" y="3147375"/>
            <a:ext cx="589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charts/: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Beinhaltet optionale Subcharts für Abhängigkeiten.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g3136b900ca0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3316888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136b900ca0_0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9975" y="3289843"/>
            <a:ext cx="88025" cy="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136b900ca0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839750" y="3643600"/>
            <a:ext cx="367449" cy="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3144ea200b8_0_25"/>
          <p:cNvPicPr preferRelativeResize="0"/>
          <p:nvPr/>
        </p:nvPicPr>
        <p:blipFill rotWithShape="1">
          <a:blip r:embed="rId3">
            <a:alphaModFix/>
          </a:blip>
          <a:srcRect b="0" l="169" r="179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144ea200b8_0_25"/>
          <p:cNvSpPr txBox="1"/>
          <p:nvPr/>
        </p:nvSpPr>
        <p:spPr>
          <a:xfrm>
            <a:off x="2315550" y="2835800"/>
            <a:ext cx="4512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👨‍💻👩‍💻</a:t>
            </a:r>
            <a:endParaRPr b="1" i="0" sz="24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Folder nginx-chart</a:t>
            </a:r>
            <a:endParaRPr b="1" sz="24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3144ea200b8_0_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g3144ea200b8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44dfc7cea_0_0"/>
          <p:cNvSpPr txBox="1"/>
          <p:nvPr/>
        </p:nvSpPr>
        <p:spPr>
          <a:xfrm>
            <a:off x="943950" y="1730550"/>
            <a:ext cx="7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Schritt 1: Erstellen der Helm-Chart mit dem Befehl: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3144dfc7cea_0_0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Erstellen des Chart-Grundgerüsts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g3144dfc7ce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144dfc7ce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099850"/>
            <a:ext cx="279082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144dfc7cea_0_0"/>
          <p:cNvSpPr txBox="1"/>
          <p:nvPr/>
        </p:nvSpPr>
        <p:spPr>
          <a:xfrm>
            <a:off x="943950" y="2568750"/>
            <a:ext cx="7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Struktur der Chart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g3144dfc7cea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7850" y="2938050"/>
            <a:ext cx="4190069" cy="19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44dfc7cea_0_9"/>
          <p:cNvSpPr txBox="1"/>
          <p:nvPr/>
        </p:nvSpPr>
        <p:spPr>
          <a:xfrm>
            <a:off x="943950" y="1730550"/>
            <a:ext cx="7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Öffne Chart.yaml und ersetze den Inhalt mit folgenden Angaben: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g3144dfc7cea_0_9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Konfiguration der Chart-Metadaten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g3144dfc7cea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144dfc7cea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099850"/>
            <a:ext cx="58388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44dfc7cea_0_19"/>
          <p:cNvSpPr txBox="1"/>
          <p:nvPr/>
        </p:nvSpPr>
        <p:spPr>
          <a:xfrm>
            <a:off x="943950" y="1730550"/>
            <a:ext cx="7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Befehl zum Löschen aller Dateien im templates-Ordner:</a:t>
            </a:r>
            <a:endParaRPr b="0" i="0" sz="12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3144dfc7cea_0_19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Bereinigen des templates-Verzeichnisses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g3144dfc7cea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3144dfc7cea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099850"/>
            <a:ext cx="286702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44dfc7cea_0_30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Erstellen der deployment.yaml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g3144dfc7cea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44dfc7cea_0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1471325"/>
            <a:ext cx="4638599" cy="351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44dfc7cea_0_52"/>
          <p:cNvSpPr txBox="1"/>
          <p:nvPr/>
        </p:nvSpPr>
        <p:spPr>
          <a:xfrm>
            <a:off x="943950" y="1730550"/>
            <a:ext cx="742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Der Pipe-Operator | ({{ .Values.service.protocol | default "TCP" }}) definiert, dass TCP als Standardwert gesetzt wird, falls kein anderer Wert in values.yaml angegeben ist.</a:t>
            </a:r>
            <a:endParaRPr b="0" i="0" sz="12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3144dfc7cea_0_52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Erstellen der service.yaml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g3144dfc7cea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144dfc7cea_0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750" y="2377050"/>
            <a:ext cx="4868800" cy="2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44dfc7cea_0_62"/>
          <p:cNvSpPr txBox="1"/>
          <p:nvPr/>
        </p:nvSpPr>
        <p:spPr>
          <a:xfrm>
            <a:off x="943950" y="1730550"/>
            <a:ext cx="742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 ConfigMap ersetzt die Standardseite von Nginx durch eine benutzerdefinierte HTML-Seite, die dynamisch die Umgebung anzeigt, in der die Chart bereitgestellt wird.</a:t>
            </a:r>
            <a:endParaRPr b="0" i="0" sz="12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3144dfc7cea_0_62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Erstellen der configmap.yaml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g3144dfc7cea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144dfc7cea_0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377050"/>
            <a:ext cx="5524326" cy="23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e492df14c_0_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g2de492df14c_0_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123" name="Google Shape;123;g2de492df14c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400" y="161325"/>
            <a:ext cx="82611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44dfc7cea_0_75"/>
          <p:cNvSpPr txBox="1"/>
          <p:nvPr/>
        </p:nvSpPr>
        <p:spPr>
          <a:xfrm>
            <a:off x="943950" y="1730550"/>
            <a:ext cx="7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Inhalt von values.yaml:</a:t>
            </a:r>
            <a:endParaRPr b="0" i="0" sz="12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3144dfc7cea_0_75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Bearbeiten von values.yaml für flexible Konfiguration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g3144dfc7cea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144dfc7cea_0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099850"/>
            <a:ext cx="3464016" cy="27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44dfc7cea_0_85"/>
          <p:cNvSpPr txBox="1"/>
          <p:nvPr/>
        </p:nvSpPr>
        <p:spPr>
          <a:xfrm>
            <a:off x="943950" y="1730550"/>
            <a:ext cx="74265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Dieser Befehl überprüft die Helm-Chart auf Syntaxfehler und falsche Einrückungen. Führe den Befehl innerhalb des Chart-Verzeichnisses aus: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Hinweis: Wenn du von außerhalb des Verzeichnisses arbeitest, gib den vollständigen Pfad an: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3144dfc7cea_0_85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Syntax-Check mit helm lint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g3144dfc7cea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144dfc7cea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377050"/>
            <a:ext cx="27051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144dfc7cea_0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7850" y="3844750"/>
            <a:ext cx="39243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44dfc7cea_0_98"/>
          <p:cNvSpPr txBox="1"/>
          <p:nvPr/>
        </p:nvSpPr>
        <p:spPr>
          <a:xfrm>
            <a:off x="943950" y="1730550"/>
            <a:ext cx="74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Wenn keine Fehler vorhanden sind, zeigt Helm eine Erfolgsmeldung: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3144dfc7cea_0_98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Erwartetes Ergebnis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g3144dfc7cea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144dfc7cea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099850"/>
            <a:ext cx="45910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44dfc7cea_0_109"/>
          <p:cNvSpPr txBox="1"/>
          <p:nvPr/>
        </p:nvSpPr>
        <p:spPr>
          <a:xfrm>
            <a:off x="943950" y="1730550"/>
            <a:ext cx="742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Dieser Befehl generiert die Kubernetes-Manifeste und zeigt an, wie die Werte in die Templates eingefügt werden.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3144dfc7cea_0_109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Rendern der Manifeste mit helm template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g3144dfc7cea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144dfc7cea_0_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402225"/>
            <a:ext cx="272415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44dfc7cea_0_119"/>
          <p:cNvSpPr txBox="1"/>
          <p:nvPr/>
        </p:nvSpPr>
        <p:spPr>
          <a:xfrm>
            <a:off x="943950" y="1730550"/>
            <a:ext cx="742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Helm kann mit --dry-run getestet werden, um zu prüfen, ob alles korrekt ist, ohne die Chart tatsächlich zu installieren.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3144dfc7cea_0_119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Dry-Run-Installation testen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g3144dfc7cea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144dfc7cea_0_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377050"/>
            <a:ext cx="52578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44dfc7cea_0_129"/>
          <p:cNvSpPr txBox="1"/>
          <p:nvPr/>
        </p:nvSpPr>
        <p:spPr>
          <a:xfrm>
            <a:off x="943950" y="1730550"/>
            <a:ext cx="74265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Helm-Chart installieren: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Release-Liste anzeigen: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Nutze helm list, um alle installierten Releases und deren Status anzuzeigen: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g3144dfc7cea_0_129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Bereitstellung der Helm-Chart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g3144dfc7cea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3144dfc7cea_0_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099850"/>
            <a:ext cx="40671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144dfc7cea_0_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8625" y="3316050"/>
            <a:ext cx="30956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44dfc7cea_0_141"/>
          <p:cNvSpPr txBox="1"/>
          <p:nvPr/>
        </p:nvSpPr>
        <p:spPr>
          <a:xfrm>
            <a:off x="943950" y="1730550"/>
            <a:ext cx="74265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Verwenden von externen values.yaml Dateien: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Unterschiedliche Umgebungen können eigene Konfigurationen in separaten values.yaml Dateien haben. Beispiel: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g3144dfc7cea_0_141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Anpassung der Helm-Chart für verschiedene Umgebungen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g3144dfc7cea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144dfc7cea_0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782350"/>
            <a:ext cx="66675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44dfc7cea_0_152"/>
          <p:cNvSpPr txBox="1"/>
          <p:nvPr/>
        </p:nvSpPr>
        <p:spPr>
          <a:xfrm>
            <a:off x="943950" y="1730550"/>
            <a:ext cx="74265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Chart aktualisieren mit helm upgrade: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Änderungen an der Chart werden mit dem upgrade-Befehl angewendet. Beispiel: Änderung der Replikazahl in values.yaml.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g3144dfc7cea_0_152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Helm Upgrade und Rollback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3" name="Google Shape;353;g3144dfc7cea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3144dfc7cea_0_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782350"/>
            <a:ext cx="46101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44dfc7cea_0_162"/>
          <p:cNvSpPr txBox="1"/>
          <p:nvPr/>
        </p:nvSpPr>
        <p:spPr>
          <a:xfrm>
            <a:off x="943950" y="1730550"/>
            <a:ext cx="7426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Rollback einer vorherigen Version mit helm rollback: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Helm kann auf eine frühere Version der Chart zurückgesetzt werden.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g3144dfc7cea_0_162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Helm Upgrade und Rollback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" name="Google Shape;361;g3144dfc7cea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144dfc7cea_0_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571750"/>
            <a:ext cx="31337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44dfc7cea_0_171"/>
          <p:cNvSpPr txBox="1"/>
          <p:nvPr/>
        </p:nvSpPr>
        <p:spPr>
          <a:xfrm>
            <a:off x="943950" y="1730550"/>
            <a:ext cx="7426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Rollback zu einer spezifischen Version: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Helm kann auch zu einer bestimmten Revisionsnummer zurückkehren: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g3144dfc7cea_0_171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Helm Upgrade und Rollback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g3144dfc7cea_0_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3144dfc7cea_0_1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571750"/>
            <a:ext cx="311467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168" r="173" t="0"/>
          <a:stretch/>
        </p:blipFill>
        <p:spPr>
          <a:xfrm>
            <a:off x="99325" y="-8925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2184150" y="2835800"/>
            <a:ext cx="477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Kursinhalte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8743875" y="4774200"/>
            <a:ext cx="39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b="0" i="0" sz="1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44dfc7cea_0_180"/>
          <p:cNvSpPr txBox="1"/>
          <p:nvPr/>
        </p:nvSpPr>
        <p:spPr>
          <a:xfrm>
            <a:off x="943950" y="1730550"/>
            <a:ext cx="74265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Dieser Befehl entfernt alle Ressourcen, die mit dem Release verbunden sind: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Hinweis: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Wenn das Release in einem bestimmten Namespace installiert wurde, verwende das Flag --namespace: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3144dfc7cea_0_180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Deinstallation des Helm-Releases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g3144dfc7cea_0_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144dfc7cea_0_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099850"/>
            <a:ext cx="36004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144dfc7cea_0_1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7850" y="3592950"/>
            <a:ext cx="55435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44dfc7cea_0_192"/>
          <p:cNvSpPr txBox="1"/>
          <p:nvPr/>
        </p:nvSpPr>
        <p:spPr>
          <a:xfrm>
            <a:off x="943950" y="1730550"/>
            <a:ext cx="74265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Helm-Chart paketieren: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Erstelle ein Helm-Paket, das in einem Repository (z.B. GitHub oder S3) gespeichert werden kann.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g3144dfc7cea_0_192"/>
          <p:cNvSpPr txBox="1"/>
          <p:nvPr/>
        </p:nvSpPr>
        <p:spPr>
          <a:xfrm>
            <a:off x="1517850" y="848825"/>
            <a:ext cx="7092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Verpacken und Verteilen der Helm-Chart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g3144dfc7cea_0_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3144dfc7cea_0_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782350"/>
            <a:ext cx="36576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144dfc7cea_0_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463" y="3901725"/>
            <a:ext cx="783907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2de49db48f6_0_44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de49db48f6_0_44"/>
          <p:cNvSpPr txBox="1"/>
          <p:nvPr/>
        </p:nvSpPr>
        <p:spPr>
          <a:xfrm>
            <a:off x="2315550" y="2835800"/>
            <a:ext cx="4512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👨‍💻👩‍💻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g2de49db48f6_0_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g2de49db48f6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2de49db48f6_0_59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2de49db48f6_0_59"/>
          <p:cNvSpPr txBox="1"/>
          <p:nvPr/>
        </p:nvSpPr>
        <p:spPr>
          <a:xfrm>
            <a:off x="2184150" y="2835800"/>
            <a:ext cx="477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2: Deployment und Lifecycle-Management mit Helm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g2de49db48f6_0_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g2de49db48f6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36b900ca0_0_395"/>
          <p:cNvSpPr txBox="1"/>
          <p:nvPr/>
        </p:nvSpPr>
        <p:spPr>
          <a:xfrm>
            <a:off x="943950" y="1730550"/>
            <a:ext cx="742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Mit einem einzigen Befehl kann ein Helm Chart installiert und alle nötigen Ressourcen automatisch erstellt werden.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g3136b900ca0_0_395"/>
          <p:cNvSpPr txBox="1"/>
          <p:nvPr/>
        </p:nvSpPr>
        <p:spPr>
          <a:xfrm>
            <a:off x="1517850" y="848825"/>
            <a:ext cx="370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Installation eines Helm Charts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g3136b900ca0_0_3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3136b900ca0_0_3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225" y="2571750"/>
            <a:ext cx="42767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36b900ca0_0_402"/>
          <p:cNvSpPr txBox="1"/>
          <p:nvPr/>
        </p:nvSpPr>
        <p:spPr>
          <a:xfrm>
            <a:off x="943950" y="1730550"/>
            <a:ext cx="742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Über Helm können öffentliche Repositories hinzugefügt und durchsucht werden, wie das Bitnami-Repository, das zahlreiche beliebte Charts (z.B. MySQL, Nginx, WordPress) enthält.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3136b900ca0_0_402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Repositories hinzufügen und durchsuchen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g3136b900ca0_0_4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3136b900ca0_0_4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653950"/>
            <a:ext cx="559117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36b900ca0_0_409"/>
          <p:cNvSpPr txBox="1"/>
          <p:nvPr/>
        </p:nvSpPr>
        <p:spPr>
          <a:xfrm>
            <a:off x="943950" y="1730550"/>
            <a:ext cx="74265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 values.yaml-Datei erlaubt es, Standardeinstellungen (z.B. Replikatanzahl, Benutzername) anzupassen.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 kann das Chart für unterschiedliche Umgebungen und Anforderungen konfiguriert werden.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g3136b900ca0_0_409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Anpassung der Installation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g3136b900ca0_0_4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3136b900ca0_0_4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0150" y="3059250"/>
            <a:ext cx="46482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36b900ca0_0_416"/>
          <p:cNvSpPr txBox="1"/>
          <p:nvPr/>
        </p:nvSpPr>
        <p:spPr>
          <a:xfrm>
            <a:off x="2003550" y="472950"/>
            <a:ext cx="5136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Verwaltung und Aktualisierung von Helm Charts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g3136b900ca0_0_416"/>
          <p:cNvSpPr txBox="1"/>
          <p:nvPr/>
        </p:nvSpPr>
        <p:spPr>
          <a:xfrm>
            <a:off x="1605075" y="1464975"/>
            <a:ext cx="554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Der Befehl helm ls zeigt alle installierten Charts und deren Status an.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5" name="Google Shape;435;g3136b900ca0_0_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1218625"/>
            <a:ext cx="287325" cy="2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3136b900ca0_0_4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1341400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136b900ca0_0_4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643388" y="1861525"/>
            <a:ext cx="760199" cy="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136b900ca0_0_416"/>
          <p:cNvSpPr txBox="1"/>
          <p:nvPr/>
        </p:nvSpPr>
        <p:spPr>
          <a:xfrm>
            <a:off x="1539825" y="1171875"/>
            <a:ext cx="404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Statusabfrage und Liste der installierten Charts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3136b900ca0_0_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2258600"/>
            <a:ext cx="287325" cy="2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3136b900ca0_0_416"/>
          <p:cNvSpPr txBox="1"/>
          <p:nvPr/>
        </p:nvSpPr>
        <p:spPr>
          <a:xfrm>
            <a:off x="1616025" y="2471250"/>
            <a:ext cx="554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Mit Helm können Werte und Versionen nachträglich geändert werden.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g3136b900ca0_0_416"/>
          <p:cNvSpPr txBox="1"/>
          <p:nvPr/>
        </p:nvSpPr>
        <p:spPr>
          <a:xfrm>
            <a:off x="1538625" y="2176625"/>
            <a:ext cx="425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Aktualisierung und Rollback von Anwendungen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g3136b900ca0_0_4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2387138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136b900ca0_0_4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643387" y="2910575"/>
            <a:ext cx="760199" cy="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3136b900ca0_0_4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1800" y="1313943"/>
            <a:ext cx="88025" cy="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136b900ca0_0_4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9975" y="2361743"/>
            <a:ext cx="88025" cy="8435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3136b900ca0_0_4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g3136b900ca0_0_4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5087" y="1757525"/>
            <a:ext cx="42862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3136b900ca0_0_4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5077" y="2809950"/>
            <a:ext cx="4516849" cy="5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36b900ca0_0_344"/>
          <p:cNvSpPr txBox="1"/>
          <p:nvPr/>
        </p:nvSpPr>
        <p:spPr>
          <a:xfrm>
            <a:off x="943950" y="1730550"/>
            <a:ext cx="74265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Helm vereinfacht das Deployment und die Aktualisierung von Kubernetes-Anwendungen.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CI/CD-Pipelines kann Helm genutzt werden, um Änderungen in der Codebasis automatisch in Kubernetes bereitzustellen, wodurch sich der Entwicklungs- und Release-Zyklus beschleunigt.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g3136b900ca0_0_344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Warum Helm für CI/CD?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5" name="Google Shape;455;g3136b900ca0_0_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36b900ca0_0_353"/>
          <p:cNvSpPr txBox="1"/>
          <p:nvPr/>
        </p:nvSpPr>
        <p:spPr>
          <a:xfrm>
            <a:off x="943950" y="1730550"/>
            <a:ext cx="74265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Jenkins: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Verwende Helm-Plugins, um Charts in Kubernetes zu installieren und zu aktualisieren.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GitLab CI/CD: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Nutze Helm in den Pipeline-Jobs, um Charts direkt vom Repository in den Cluster zu deployen.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GitHub Actions: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Mit Helm-CLI-Befehlen lassen sich Deployments in Kubernetes über GitHub-Workflows steuern.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g3136b900ca0_0_353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Integration in gängige CI/CD-Tools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" name="Google Shape;462;g3136b900ca0_0_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e49db48f6_0_1131"/>
          <p:cNvSpPr txBox="1"/>
          <p:nvPr/>
        </p:nvSpPr>
        <p:spPr>
          <a:xfrm>
            <a:off x="2502000" y="566400"/>
            <a:ext cx="4140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Inhaltsverzeichnis:</a:t>
            </a:r>
            <a:r>
              <a:rPr b="1" i="0" lang="en" sz="2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3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Tag 3</a:t>
            </a:r>
            <a:endParaRPr b="1" i="0" sz="23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g2de49db48f6_0_1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1850" y="1136300"/>
            <a:ext cx="40803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de49db48f6_0_1131"/>
          <p:cNvSpPr txBox="1"/>
          <p:nvPr/>
        </p:nvSpPr>
        <p:spPr>
          <a:xfrm>
            <a:off x="8521875" y="269875"/>
            <a:ext cx="25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b="1" i="0" sz="22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0" name="Google Shape;140;g2de49db48f6_0_1131"/>
          <p:cNvSpPr txBox="1"/>
          <p:nvPr/>
        </p:nvSpPr>
        <p:spPr>
          <a:xfrm>
            <a:off x="8743875" y="4774200"/>
            <a:ext cx="39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endParaRPr b="0" i="0" sz="1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2de49db48f6_0_1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g2de49db48f6_0_1131"/>
          <p:cNvSpPr txBox="1"/>
          <p:nvPr/>
        </p:nvSpPr>
        <p:spPr>
          <a:xfrm>
            <a:off x="820325" y="1615200"/>
            <a:ext cx="816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 7: Helm und Anwendungsverwaltung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g2de49db48f6_0_1131"/>
          <p:cNvSpPr txBox="1"/>
          <p:nvPr/>
        </p:nvSpPr>
        <p:spPr>
          <a:xfrm>
            <a:off x="1017375" y="1984200"/>
            <a:ext cx="776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7.1. Grundlagen des Helm Paket Managers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7.2. Deployment und Lifecycle-Management mit Helm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7.3. Helm Charts und die Community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g2de49db48f6_0_1131"/>
          <p:cNvSpPr txBox="1"/>
          <p:nvPr/>
        </p:nvSpPr>
        <p:spPr>
          <a:xfrm>
            <a:off x="820325" y="3353250"/>
            <a:ext cx="711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 8: Zugriffkontrolle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g2de49db48f6_0_1131"/>
          <p:cNvSpPr txBox="1"/>
          <p:nvPr/>
        </p:nvSpPr>
        <p:spPr>
          <a:xfrm>
            <a:off x="1017375" y="3722250"/>
            <a:ext cx="723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8.1. Rollenbasierte Zugriffskontrolle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8.2. Service Accounts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36b900ca0_0_369"/>
          <p:cNvSpPr txBox="1"/>
          <p:nvPr/>
        </p:nvSpPr>
        <p:spPr>
          <a:xfrm>
            <a:off x="943950" y="1730550"/>
            <a:ext cx="74265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Schritt 1: Repository vorbereiten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Lege eine values.yaml-Datei im Repository ab, die die standardmäßige Konfiguration für das Helm Chart enthält.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Konfiguriere die Pipeline-Datei .gitlab-ci.yml, um Helm-Befehle für das Deployment auszuführen.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g3136b900ca0_0_369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CI/CD-Pipeline mit Helm und GitLab CI/CD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g3136b900ca0_0_3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36b900ca0_0_378"/>
          <p:cNvSpPr txBox="1"/>
          <p:nvPr/>
        </p:nvSpPr>
        <p:spPr>
          <a:xfrm>
            <a:off x="943950" y="1730550"/>
            <a:ext cx="74265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Schritt 2: Pipeline konfigurieren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Erstelle eine CI/CD-Pipeline, die bei Änderungen im Repository automatisch Helm-Befehle ausführt.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g3136b900ca0_0_378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CI/CD-Pipeline mit Helm und GitLab CI/CD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g3136b900ca0_0_3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3136b900ca0_0_3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2782350"/>
            <a:ext cx="5993179" cy="20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36b900ca0_0_386"/>
          <p:cNvSpPr txBox="1"/>
          <p:nvPr/>
        </p:nvSpPr>
        <p:spPr>
          <a:xfrm>
            <a:off x="1517850" y="848825"/>
            <a:ext cx="7339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Beispiel für eine vollständige CI/CD-Pipeline mit Rollback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3" name="Google Shape;483;g3136b900ca0_0_3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3136b900ca0_0_3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1616650"/>
            <a:ext cx="4756419" cy="336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2de49db48f6_0_74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de49db48f6_0_74"/>
          <p:cNvSpPr txBox="1"/>
          <p:nvPr/>
        </p:nvSpPr>
        <p:spPr>
          <a:xfrm>
            <a:off x="2184150" y="2835800"/>
            <a:ext cx="477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3: Helm Charts und die Community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g2de49db48f6_0_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g2de49db48f6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36b900ca0_0_435"/>
          <p:cNvSpPr txBox="1"/>
          <p:nvPr/>
        </p:nvSpPr>
        <p:spPr>
          <a:xfrm>
            <a:off x="943950" y="1730550"/>
            <a:ext cx="74265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 Helm-Community ist eine aktive Open-Source-Gemeinschaft, die zahlreiche vorgefertigte Charts für beliebte Anwendungen bereitstellt.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Dank der Community stehen viele Anwendungen direkt zur Installation bereit, was Zeit spart und bewährte Best Practices integriert.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g3136b900ca0_0_435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Die Rolle der Helm-Community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9" name="Google Shape;499;g3136b900ca0_0_4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36b900ca0_0_443"/>
          <p:cNvSpPr txBox="1"/>
          <p:nvPr/>
        </p:nvSpPr>
        <p:spPr>
          <a:xfrm>
            <a:off x="943950" y="1730550"/>
            <a:ext cx="74265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Der Artifact Hub ist ein zentrales Verzeichnis für Kubernetes-Pakete. Hier kann nach Helm Charts für gängige Anwendungen gesucht und diese in eigenen Projekten verwendet werden.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Beispiel: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Auf Artifact Hub nach MySQL suchen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Auf der Artifact Hub-Seite können Nutzer nach „MySQL“ suchen und direkt alle verfügbaren MySQL-Charts durchsuchen, die von verschiedenen Anbietern bereitgestellt werden.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g3136b900ca0_0_443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Artifact Hub als zentrale Anlaufstelle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6" name="Google Shape;506;g3136b900ca0_0_4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3136b900ca0_0_284"/>
          <p:cNvPicPr preferRelativeResize="0"/>
          <p:nvPr/>
        </p:nvPicPr>
        <p:blipFill rotWithShape="1">
          <a:blip r:embed="rId3">
            <a:alphaModFix/>
          </a:blip>
          <a:srcRect b="0" l="169" r="178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3136b900ca0_0_2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6175" y="1268512"/>
            <a:ext cx="5371628" cy="29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3136b900ca0_0_284"/>
          <p:cNvSpPr txBox="1"/>
          <p:nvPr/>
        </p:nvSpPr>
        <p:spPr>
          <a:xfrm>
            <a:off x="2204550" y="708650"/>
            <a:ext cx="473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https://artifacthub.io/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136b900ca0_0_451"/>
          <p:cNvSpPr txBox="1"/>
          <p:nvPr/>
        </p:nvSpPr>
        <p:spPr>
          <a:xfrm>
            <a:off x="943950" y="1730550"/>
            <a:ext cx="74265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Bitnami, eine von VMware unterstützte Sammlung an Helm Charts, ist eine der bekanntesten Quellen für geprüfte und gepflegte Helm Charts.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 bietet eine breite Auswahl von Anwendungen mit stabilen und gut dokumentierten Charts.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g3136b900ca0_0_451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Beliebte Repositories wie Bitnami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0" name="Google Shape;520;g3136b900ca0_0_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3136b900ca0_0_4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8538" y="3059250"/>
            <a:ext cx="606742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36b900ca0_0_460"/>
          <p:cNvSpPr txBox="1"/>
          <p:nvPr/>
        </p:nvSpPr>
        <p:spPr>
          <a:xfrm>
            <a:off x="943950" y="1730550"/>
            <a:ext cx="74265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Helm bietet einen Befehl zur Erstellung eines neuen Charts.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 Grundgerüst beinhaltet alle benötigten Dateien und Ordner, die für die Entwicklung eines Helm Charts erforderlich sind.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g3136b900ca0_0_460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Eigene Charts erstellen und teilen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8" name="Google Shape;528;g3136b900ca0_0_4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3136b900ca0_0_4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7313" y="2859425"/>
            <a:ext cx="3152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2de49db48f6_0_81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2de49db48f6_0_81"/>
          <p:cNvSpPr txBox="1"/>
          <p:nvPr/>
        </p:nvSpPr>
        <p:spPr>
          <a:xfrm>
            <a:off x="2315550" y="2835800"/>
            <a:ext cx="4512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👨‍💻👩‍💻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g2de49db48f6_0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g2de49db48f6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e49db48f6_0_1153"/>
          <p:cNvSpPr txBox="1"/>
          <p:nvPr/>
        </p:nvSpPr>
        <p:spPr>
          <a:xfrm>
            <a:off x="8521875" y="269875"/>
            <a:ext cx="25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b="1" i="0" sz="22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1" name="Google Shape;151;g2de49db48f6_0_1153"/>
          <p:cNvSpPr txBox="1"/>
          <p:nvPr/>
        </p:nvSpPr>
        <p:spPr>
          <a:xfrm>
            <a:off x="8743875" y="4774200"/>
            <a:ext cx="39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endParaRPr b="0" i="0" sz="1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2de49db48f6_0_1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g2de49db48f6_0_1153"/>
          <p:cNvSpPr txBox="1"/>
          <p:nvPr/>
        </p:nvSpPr>
        <p:spPr>
          <a:xfrm>
            <a:off x="856650" y="1600650"/>
            <a:ext cx="816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 9: Service Mesh und erweiterte Deployment-Strategien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g2de49db48f6_0_1153"/>
          <p:cNvSpPr txBox="1"/>
          <p:nvPr/>
        </p:nvSpPr>
        <p:spPr>
          <a:xfrm>
            <a:off x="1053700" y="1969650"/>
            <a:ext cx="776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9.1. Einführung in Service Mesh: Ziele, Architektur von Istio und Envoy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9.2. Übersicht über Deployment-Strategien: Canary, Blue/Green, A/B Deployment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2de49db48f6_0_89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de49db48f6_0_89"/>
          <p:cNvSpPr txBox="1"/>
          <p:nvPr/>
        </p:nvSpPr>
        <p:spPr>
          <a:xfrm>
            <a:off x="2184150" y="2945325"/>
            <a:ext cx="477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 8: Zugriffkontrolle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g2de49db48f6_0_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rgbClr val="6EC5F7"/>
                </a:solidFill>
              </a:rPr>
              <a:t>‹#›</a:t>
            </a:fld>
            <a:endParaRPr>
              <a:solidFill>
                <a:srgbClr val="6EC5F7"/>
              </a:solidFill>
            </a:endParaRPr>
          </a:p>
        </p:txBody>
      </p:sp>
      <p:pic>
        <p:nvPicPr>
          <p:cNvPr id="545" name="Google Shape;545;g2de49db48f6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de49db48f6_0_96"/>
          <p:cNvSpPr/>
          <p:nvPr/>
        </p:nvSpPr>
        <p:spPr>
          <a:xfrm>
            <a:off x="3025537" y="2156435"/>
            <a:ext cx="1268509" cy="520843"/>
          </a:xfrm>
          <a:prstGeom prst="flowChartOffpageConnector">
            <a:avLst/>
          </a:prstGeom>
          <a:solidFill>
            <a:srgbClr val="37A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de49db48f6_0_96"/>
          <p:cNvSpPr txBox="1"/>
          <p:nvPr/>
        </p:nvSpPr>
        <p:spPr>
          <a:xfrm>
            <a:off x="3096051" y="2140598"/>
            <a:ext cx="11274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Rollenbasierte Zugriffskontrolle</a:t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de49db48f6_0_96"/>
          <p:cNvSpPr txBox="1"/>
          <p:nvPr/>
        </p:nvSpPr>
        <p:spPr>
          <a:xfrm>
            <a:off x="2204550" y="708650"/>
            <a:ext cx="473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 8 Aufbau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3" name="Google Shape;553;g2de49db48f6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1850" y="1170338"/>
            <a:ext cx="40803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de49db48f6_0_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rgbClr val="6EC5F7"/>
                </a:solidFill>
              </a:rPr>
              <a:t>‹#›</a:t>
            </a:fld>
            <a:endParaRPr>
              <a:solidFill>
                <a:srgbClr val="6EC5F7"/>
              </a:solidFill>
            </a:endParaRPr>
          </a:p>
        </p:txBody>
      </p:sp>
      <p:sp>
        <p:nvSpPr>
          <p:cNvPr id="555" name="Google Shape;555;g2de49db48f6_0_96"/>
          <p:cNvSpPr/>
          <p:nvPr/>
        </p:nvSpPr>
        <p:spPr>
          <a:xfrm>
            <a:off x="4751410" y="2169559"/>
            <a:ext cx="1268509" cy="520843"/>
          </a:xfrm>
          <a:prstGeom prst="flowChartOffpageConnector">
            <a:avLst/>
          </a:prstGeom>
          <a:solidFill>
            <a:srgbClr val="37A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2de49db48f6_0_96"/>
          <p:cNvSpPr txBox="1"/>
          <p:nvPr/>
        </p:nvSpPr>
        <p:spPr>
          <a:xfrm>
            <a:off x="4671263" y="2143288"/>
            <a:ext cx="144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Service Accounts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Google Shape;557;g2de49db48f6_0_96"/>
          <p:cNvCxnSpPr/>
          <p:nvPr/>
        </p:nvCxnSpPr>
        <p:spPr>
          <a:xfrm>
            <a:off x="4419307" y="2394702"/>
            <a:ext cx="225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2de49db48f6_0_110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2de49db48f6_0_110"/>
          <p:cNvSpPr txBox="1"/>
          <p:nvPr/>
        </p:nvSpPr>
        <p:spPr>
          <a:xfrm>
            <a:off x="2184150" y="2835800"/>
            <a:ext cx="477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1: Rollenbasierte Zugriffskontrolle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g2de49db48f6_0_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g2de49db48f6_0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3f1819327_0_0"/>
          <p:cNvSpPr txBox="1"/>
          <p:nvPr/>
        </p:nvSpPr>
        <p:spPr>
          <a:xfrm>
            <a:off x="943950" y="1730550"/>
            <a:ext cx="74265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RBAC ist ein Sicherheitsmodell, das den Zugriff auf Ressourcen auf Basis von Benutzerrollen steuert.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Kubernetes ermöglicht RBAC die Verwaltung von Berechtigungen und legt fest, welche Aktionen Benutzer oder Anwendungen im Cluster ausführen dürfen.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g313f1819327_0_0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Was ist RBAC?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2" name="Google Shape;572;g313f181932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13f1819327_0_15"/>
          <p:cNvSpPr txBox="1"/>
          <p:nvPr/>
        </p:nvSpPr>
        <p:spPr>
          <a:xfrm>
            <a:off x="2003550" y="472950"/>
            <a:ext cx="51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Die vier RBAC-Komponenten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g313f1819327_0_15"/>
          <p:cNvSpPr txBox="1"/>
          <p:nvPr/>
        </p:nvSpPr>
        <p:spPr>
          <a:xfrm>
            <a:off x="1605075" y="1464975"/>
            <a:ext cx="686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Eine Role ist eine Sammlung von Berechtigungen, die in einem bestimmten Namespace gelten. 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Sie legt fest, welche Aktionen auf Ressourcen in diesem Namespace ausgeführt werden können (z.B. Lesen, Schreiben, Löschen).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9" name="Google Shape;579;g313f1819327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1218625"/>
            <a:ext cx="287325" cy="2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13f1819327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1341400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313f1819327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643388" y="1861525"/>
            <a:ext cx="760199" cy="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313f1819327_0_15"/>
          <p:cNvSpPr txBox="1"/>
          <p:nvPr/>
        </p:nvSpPr>
        <p:spPr>
          <a:xfrm>
            <a:off x="1539825" y="1171875"/>
            <a:ext cx="34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g313f1819327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2258600"/>
            <a:ext cx="287325" cy="2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313f1819327_0_15"/>
          <p:cNvSpPr txBox="1"/>
          <p:nvPr/>
        </p:nvSpPr>
        <p:spPr>
          <a:xfrm>
            <a:off x="1616025" y="2471250"/>
            <a:ext cx="685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Eine ClusterRole ist eine übergeordnete Rolle, die Berechtigungen für den gesamten Cluster enthält und für alle Namespaces gilt. 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Sie eignet sich für globale Berechtigungen, z.B. für Cluster-Administratoren.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g313f1819327_0_15"/>
          <p:cNvSpPr txBox="1"/>
          <p:nvPr/>
        </p:nvSpPr>
        <p:spPr>
          <a:xfrm>
            <a:off x="1538625" y="2176625"/>
            <a:ext cx="425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ClusterRole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g313f1819327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2387138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313f1819327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643387" y="2910575"/>
            <a:ext cx="760199" cy="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313f1819327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3307650"/>
            <a:ext cx="287325" cy="2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313f1819327_0_15"/>
          <p:cNvSpPr txBox="1"/>
          <p:nvPr/>
        </p:nvSpPr>
        <p:spPr>
          <a:xfrm>
            <a:off x="1616025" y="3520300"/>
            <a:ext cx="68565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Ein RoleBinding verknüpft eine Role mit einem Benutzer oder einer Benutzergruppe innerhalb eines bestimmten Namespace. 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Dadurch wird festgelegt, dass dieser Benutzer die in der Role definierten Aktionen in diesem Namespace ausführen darf.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g313f1819327_0_15"/>
          <p:cNvSpPr txBox="1"/>
          <p:nvPr/>
        </p:nvSpPr>
        <p:spPr>
          <a:xfrm>
            <a:off x="1528000" y="3225675"/>
            <a:ext cx="44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RoleBinding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" name="Google Shape;591;g313f1819327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3436188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313f1819327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1800" y="1313943"/>
            <a:ext cx="88025" cy="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313f1819327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9975" y="2361743"/>
            <a:ext cx="88025" cy="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313f1819327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1800" y="3409543"/>
            <a:ext cx="88025" cy="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313f1819327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643400" y="3959625"/>
            <a:ext cx="760199" cy="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313f1819327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13f1819327_0_95"/>
          <p:cNvSpPr txBox="1"/>
          <p:nvPr/>
        </p:nvSpPr>
        <p:spPr>
          <a:xfrm>
            <a:off x="2003550" y="472950"/>
            <a:ext cx="51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Die vier RBAC-Komponenten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g313f1819327_0_95"/>
          <p:cNvSpPr txBox="1"/>
          <p:nvPr/>
        </p:nvSpPr>
        <p:spPr>
          <a:xfrm>
            <a:off x="1605075" y="1464975"/>
            <a:ext cx="686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Ein ClusterRoleBinding verknüpft eine ClusterRole mit einem Benutzer oder einer Benutzergruppe über alle Namespaces hinweg. 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Dies wird für bereichsübergreifende Berechtigungen verwendet.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3" name="Google Shape;603;g313f1819327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1218625"/>
            <a:ext cx="287325" cy="2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313f1819327_0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1341400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313f1819327_0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643388" y="1861525"/>
            <a:ext cx="760199" cy="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313f1819327_0_95"/>
          <p:cNvSpPr txBox="1"/>
          <p:nvPr/>
        </p:nvSpPr>
        <p:spPr>
          <a:xfrm>
            <a:off x="1539825" y="1171875"/>
            <a:ext cx="34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ClusterRoleBinding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g313f1819327_0_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1800" y="1313943"/>
            <a:ext cx="88025" cy="8435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13f1819327_0_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3f1819327_0_129"/>
          <p:cNvSpPr txBox="1"/>
          <p:nvPr/>
        </p:nvSpPr>
        <p:spPr>
          <a:xfrm>
            <a:off x="1517850" y="848825"/>
            <a:ext cx="7318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Role für Lesezugriff auf Pods in einem Namespace 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" name="Google Shape;614;g313f1819327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313f1819327_0_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1747450"/>
            <a:ext cx="60198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13f1819327_0_136"/>
          <p:cNvSpPr txBox="1"/>
          <p:nvPr/>
        </p:nvSpPr>
        <p:spPr>
          <a:xfrm>
            <a:off x="1517850" y="848825"/>
            <a:ext cx="7318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RoleBinding für einen Benutzer erstellen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1" name="Google Shape;621;g313f1819327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313f1819327_0_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1604200"/>
            <a:ext cx="5865200" cy="33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13f1819327_0_144"/>
          <p:cNvSpPr txBox="1"/>
          <p:nvPr/>
        </p:nvSpPr>
        <p:spPr>
          <a:xfrm>
            <a:off x="1517850" y="848825"/>
            <a:ext cx="7318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ClusterRole für Lesezugriff auf Nodes im Cluster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8" name="Google Shape;628;g313f1819327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313f1819327_0_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950" y="1727900"/>
            <a:ext cx="56102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13f1819327_0_152"/>
          <p:cNvSpPr txBox="1"/>
          <p:nvPr/>
        </p:nvSpPr>
        <p:spPr>
          <a:xfrm>
            <a:off x="1517850" y="848825"/>
            <a:ext cx="7318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ClusterRoleBinding für einen Benutzer erstellen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5" name="Google Shape;635;g313f1819327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313f1819327_0_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950" y="1547525"/>
            <a:ext cx="6079726" cy="33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de49db48f6_0_19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de49db48f6_0_19"/>
          <p:cNvSpPr txBox="1"/>
          <p:nvPr/>
        </p:nvSpPr>
        <p:spPr>
          <a:xfrm>
            <a:off x="2184150" y="2945325"/>
            <a:ext cx="477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 7: Komplexe Anwendungen einfach Deployen: Der Helm Paket Manager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2de49db48f6_0_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rgbClr val="6EC5F7"/>
                </a:solidFill>
              </a:rPr>
              <a:t>‹#›</a:t>
            </a:fld>
            <a:endParaRPr>
              <a:solidFill>
                <a:srgbClr val="6EC5F7"/>
              </a:solidFill>
            </a:endParaRPr>
          </a:p>
        </p:txBody>
      </p:sp>
      <p:pic>
        <p:nvPicPr>
          <p:cNvPr id="162" name="Google Shape;162;g2de49db48f6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g2de49db48f6_0_142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2de49db48f6_0_142"/>
          <p:cNvSpPr txBox="1"/>
          <p:nvPr/>
        </p:nvSpPr>
        <p:spPr>
          <a:xfrm>
            <a:off x="2315550" y="2835800"/>
            <a:ext cx="4512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👨‍💻👩‍💻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g2de49db48f6_0_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g2de49db48f6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g2de49db48f6_0_150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2de49db48f6_0_150"/>
          <p:cNvSpPr txBox="1"/>
          <p:nvPr/>
        </p:nvSpPr>
        <p:spPr>
          <a:xfrm>
            <a:off x="2184150" y="2835800"/>
            <a:ext cx="477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2: Service Accounts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g2de49db48f6_0_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2" name="Google Shape;652;g2de49db48f6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3f1819327_0_160"/>
          <p:cNvSpPr txBox="1"/>
          <p:nvPr/>
        </p:nvSpPr>
        <p:spPr>
          <a:xfrm>
            <a:off x="943950" y="1730550"/>
            <a:ext cx="74265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Ein Service Account ist ein spezielles Kubernetes-Konto, das Anwendungen oder Pods zugewiesen wird, um ihnen Berechtigungen für den Zugriff auf Kubernetes-Ressourcen zu geben.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 wird hauptsächlich für den internen Zugriff von Anwendungen auf den Cluster verwendet und nicht für Benutzer.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8" name="Google Shape;658;g313f1819327_0_160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Was ist ein Service Account?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9" name="Google Shape;659;g313f1819327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13f1819327_0_168"/>
          <p:cNvSpPr txBox="1"/>
          <p:nvPr/>
        </p:nvSpPr>
        <p:spPr>
          <a:xfrm>
            <a:off x="943950" y="1730550"/>
            <a:ext cx="74265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Logging und Monitoring-Anwendungen, die Pod-Daten sammeln.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CI/CD-Pipelines, die neue Anwendungen bereitstellen.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Anwendungen, die Pods verwalten oder dynamisch skalieren.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g313f1819327_0_168"/>
          <p:cNvSpPr txBox="1"/>
          <p:nvPr/>
        </p:nvSpPr>
        <p:spPr>
          <a:xfrm>
            <a:off x="1517850" y="848825"/>
            <a:ext cx="602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Beispielanwendungen für Service Accounts: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6" name="Google Shape;666;g313f1819327_0_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3f1819327_0_176"/>
          <p:cNvSpPr txBox="1"/>
          <p:nvPr/>
        </p:nvSpPr>
        <p:spPr>
          <a:xfrm>
            <a:off x="1517850" y="848825"/>
            <a:ext cx="6927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Erstellen eines benutzerdefinierten Service Accounts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2" name="Google Shape;672;g313f1819327_0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313f1819327_0_1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1804988"/>
            <a:ext cx="56578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13f1819327_0_184"/>
          <p:cNvSpPr txBox="1"/>
          <p:nvPr/>
        </p:nvSpPr>
        <p:spPr>
          <a:xfrm>
            <a:off x="1517850" y="848825"/>
            <a:ext cx="6927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Pod-Konfiguration mit benutzerdefiniertem Service Account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9" name="Google Shape;679;g313f1819327_0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313f1819327_0_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1780000"/>
            <a:ext cx="58578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3f1819327_0_202"/>
          <p:cNvSpPr txBox="1"/>
          <p:nvPr/>
        </p:nvSpPr>
        <p:spPr>
          <a:xfrm>
            <a:off x="1517850" y="848825"/>
            <a:ext cx="6927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Rollenbasierte Zugriffskontrolle (RBAC) für Service Accounts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6" name="Google Shape;686;g313f1819327_0_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313f1819327_0_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850" y="1649750"/>
            <a:ext cx="5717700" cy="33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g2de49db48f6_0_666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2de49db48f6_0_666"/>
          <p:cNvSpPr txBox="1"/>
          <p:nvPr/>
        </p:nvSpPr>
        <p:spPr>
          <a:xfrm>
            <a:off x="2184150" y="2945325"/>
            <a:ext cx="477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 9: Service Mesh und erweiterte Deployment-Strategien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g2de49db48f6_0_6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rgbClr val="6EC5F7"/>
                </a:solidFill>
              </a:rPr>
              <a:t>‹#›</a:t>
            </a:fld>
            <a:endParaRPr>
              <a:solidFill>
                <a:srgbClr val="6EC5F7"/>
              </a:solidFill>
            </a:endParaRPr>
          </a:p>
        </p:txBody>
      </p:sp>
      <p:pic>
        <p:nvPicPr>
          <p:cNvPr id="695" name="Google Shape;695;g2de49db48f6_0_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de49db48f6_0_673"/>
          <p:cNvSpPr/>
          <p:nvPr/>
        </p:nvSpPr>
        <p:spPr>
          <a:xfrm>
            <a:off x="3041874" y="2177710"/>
            <a:ext cx="1268509" cy="520843"/>
          </a:xfrm>
          <a:prstGeom prst="flowChartOffpageConnector">
            <a:avLst/>
          </a:prstGeom>
          <a:solidFill>
            <a:srgbClr val="37A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2de49db48f6_0_673"/>
          <p:cNvSpPr txBox="1"/>
          <p:nvPr/>
        </p:nvSpPr>
        <p:spPr>
          <a:xfrm>
            <a:off x="3112388" y="2161873"/>
            <a:ext cx="1127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Einführung in Service Mesh: Ziele, Architektur von Istio und Envoy</a:t>
            </a:r>
            <a:endParaRPr b="1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2de49db48f6_0_673"/>
          <p:cNvSpPr/>
          <p:nvPr/>
        </p:nvSpPr>
        <p:spPr>
          <a:xfrm>
            <a:off x="4735072" y="2177721"/>
            <a:ext cx="1268509" cy="520843"/>
          </a:xfrm>
          <a:prstGeom prst="flowChartOffpageConnector">
            <a:avLst/>
          </a:prstGeom>
          <a:solidFill>
            <a:srgbClr val="37A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2de49db48f6_0_673"/>
          <p:cNvSpPr txBox="1"/>
          <p:nvPr/>
        </p:nvSpPr>
        <p:spPr>
          <a:xfrm>
            <a:off x="4654926" y="2151450"/>
            <a:ext cx="1447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Übersicht über Deployment-Strategien: Canary, Blue/Green, A/B Deployment</a:t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2de49db48f6_0_673"/>
          <p:cNvSpPr txBox="1"/>
          <p:nvPr/>
        </p:nvSpPr>
        <p:spPr>
          <a:xfrm>
            <a:off x="2204550" y="708650"/>
            <a:ext cx="473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 9 Aufbau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5" name="Google Shape;705;g2de49db48f6_0_6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1850" y="1170338"/>
            <a:ext cx="4080300" cy="7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6" name="Google Shape;706;g2de49db48f6_0_673"/>
          <p:cNvCxnSpPr/>
          <p:nvPr/>
        </p:nvCxnSpPr>
        <p:spPr>
          <a:xfrm>
            <a:off x="4402969" y="2402864"/>
            <a:ext cx="225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7" name="Google Shape;707;g2de49db48f6_0_6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rgbClr val="6EC5F7"/>
                </a:solidFill>
              </a:rPr>
              <a:t>‹#›</a:t>
            </a:fld>
            <a:endParaRPr>
              <a:solidFill>
                <a:srgbClr val="6EC5F7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g2de49db48f6_0_687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2de49db48f6_0_687"/>
          <p:cNvSpPr txBox="1"/>
          <p:nvPr/>
        </p:nvSpPr>
        <p:spPr>
          <a:xfrm>
            <a:off x="2184150" y="2835800"/>
            <a:ext cx="477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1: Einführung in Service Mesh: Ziele, Architektur von Istio und Envoy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4" name="Google Shape;714;g2de49db48f6_0_6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5" name="Google Shape;715;g2de49db48f6_0_6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e49db48f6_0_26"/>
          <p:cNvSpPr/>
          <p:nvPr/>
        </p:nvSpPr>
        <p:spPr>
          <a:xfrm>
            <a:off x="2179124" y="2156435"/>
            <a:ext cx="1268509" cy="520843"/>
          </a:xfrm>
          <a:prstGeom prst="flowChartOffpageConnector">
            <a:avLst/>
          </a:prstGeom>
          <a:solidFill>
            <a:srgbClr val="37A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de49db48f6_0_26"/>
          <p:cNvSpPr txBox="1"/>
          <p:nvPr/>
        </p:nvSpPr>
        <p:spPr>
          <a:xfrm>
            <a:off x="2249638" y="2140598"/>
            <a:ext cx="11274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Grundlagen des Helm Paket Managers</a:t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de49db48f6_0_26"/>
          <p:cNvSpPr/>
          <p:nvPr/>
        </p:nvSpPr>
        <p:spPr>
          <a:xfrm>
            <a:off x="3872322" y="2156446"/>
            <a:ext cx="1268509" cy="520843"/>
          </a:xfrm>
          <a:prstGeom prst="flowChartOffpageConnector">
            <a:avLst/>
          </a:prstGeom>
          <a:solidFill>
            <a:srgbClr val="37A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de49db48f6_0_26"/>
          <p:cNvSpPr txBox="1"/>
          <p:nvPr/>
        </p:nvSpPr>
        <p:spPr>
          <a:xfrm>
            <a:off x="3792176" y="2130175"/>
            <a:ext cx="14472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Deployment und Lifecycle-Management mit Helm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de49db48f6_0_26"/>
          <p:cNvSpPr txBox="1"/>
          <p:nvPr/>
        </p:nvSpPr>
        <p:spPr>
          <a:xfrm>
            <a:off x="2204550" y="708650"/>
            <a:ext cx="473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 7 Aufbau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g2de49db48f6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1850" y="1170338"/>
            <a:ext cx="4080300" cy="7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g2de49db48f6_0_26"/>
          <p:cNvCxnSpPr/>
          <p:nvPr/>
        </p:nvCxnSpPr>
        <p:spPr>
          <a:xfrm>
            <a:off x="3540218" y="2381589"/>
            <a:ext cx="225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" name="Google Shape;174;g2de49db48f6_0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rgbClr val="6EC5F7"/>
                </a:solidFill>
              </a:rPr>
              <a:t>‹#›</a:t>
            </a:fld>
            <a:endParaRPr>
              <a:solidFill>
                <a:srgbClr val="6EC5F7"/>
              </a:solidFill>
            </a:endParaRPr>
          </a:p>
        </p:txBody>
      </p:sp>
      <p:sp>
        <p:nvSpPr>
          <p:cNvPr id="175" name="Google Shape;175;g2de49db48f6_0_26"/>
          <p:cNvSpPr/>
          <p:nvPr/>
        </p:nvSpPr>
        <p:spPr>
          <a:xfrm>
            <a:off x="5597822" y="2182721"/>
            <a:ext cx="1268509" cy="520843"/>
          </a:xfrm>
          <a:prstGeom prst="flowChartOffpageConnector">
            <a:avLst/>
          </a:prstGeom>
          <a:solidFill>
            <a:srgbClr val="37A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de49db48f6_0_26"/>
          <p:cNvSpPr txBox="1"/>
          <p:nvPr/>
        </p:nvSpPr>
        <p:spPr>
          <a:xfrm>
            <a:off x="5517675" y="2156450"/>
            <a:ext cx="14472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Helm Charts und die Community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g2de49db48f6_0_26"/>
          <p:cNvCxnSpPr/>
          <p:nvPr/>
        </p:nvCxnSpPr>
        <p:spPr>
          <a:xfrm>
            <a:off x="5265719" y="2407864"/>
            <a:ext cx="225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de49db48f6_0_698"/>
          <p:cNvSpPr txBox="1"/>
          <p:nvPr/>
        </p:nvSpPr>
        <p:spPr>
          <a:xfrm>
            <a:off x="1048900" y="1632000"/>
            <a:ext cx="71892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Ein Service Mesh ist eine Infrastrukturschicht, die für die Kommunikation zwischen Diensten in einem Microservices-Architektur verwendet wird.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Bietet feinkörnige Kontrolle und Zuverlässigkeit in der Dienst-zu-Dienst-Kommunikation und umfasst Funktionen wie Service-Discovery, Load-Balancing, Fehlerbehandlung, Sicherheit und Observability.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g2de49db48f6_0_698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Was ist ein Service Mesh?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2" name="Google Shape;722;g2de49db48f6_0_6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de49db48f6_0_704"/>
          <p:cNvSpPr txBox="1"/>
          <p:nvPr/>
        </p:nvSpPr>
        <p:spPr>
          <a:xfrm>
            <a:off x="1048900" y="1632000"/>
            <a:ext cx="71892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Zuverlässigkeit: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Stellt sicher, dass die Kommunikation zwischen Diensten sicher und zuverlässig ist, auch bei Netzwerkausfällen.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Beobachtbarkeit: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Ermöglicht detaillierte Einblicke in Metriken und Logs für jedes einzelne Service.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Sicherheit: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Verwaltet Authentifizierung und Autorisierung auf der Dienstebene.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Agilität: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Erleichtert die schnelle Entwicklung und Bereitstellung von Microservices durch standardisierte Kommunikationsprotokolle.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8" name="Google Shape;728;g2de49db48f6_0_704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Warum ein Service Mesh?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9" name="Google Shape;729;g2de49db48f6_0_7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de49db48f6_0_710"/>
          <p:cNvSpPr txBox="1"/>
          <p:nvPr/>
        </p:nvSpPr>
        <p:spPr>
          <a:xfrm>
            <a:off x="1048900" y="1632000"/>
            <a:ext cx="71892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Istio ist ein Open Source Service Mesh, das Mikrodienste steuert und sicher und zuverlässig miteinander kommunizieren lässt.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Aufteilung in Datenflugzeug (Envoy Proxies) und Steuerflugzeug (Istio's Komponenten wie Pilot, Mixer, Citadel).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Unterstützt eine Vielzahl von Deployment-Umgebungen inklusive Kubernetes, Mesos, und traditionellen VMs.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g2de49db48f6_0_710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Was ist Istio?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6" name="Google Shape;736;g2de49db48f6_0_7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de49db48f6_0_716"/>
          <p:cNvSpPr txBox="1"/>
          <p:nvPr/>
        </p:nvSpPr>
        <p:spPr>
          <a:xfrm>
            <a:off x="1048900" y="1632000"/>
            <a:ext cx="71892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Pilot: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Verwaltet und propagiert die Routing-Regeln zu den Envoy Proxies im gesamten Mesh und ermöglicht Dienstentdeckung.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Mixer: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Verantwortlich für die Durchsetzung von Zugriffsrichtlinien und das Sammeln von Telemetriedaten.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Citadel: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Kümmert sich um die Identitäts- und Zugriffsverwaltung mit Hilfe von TLS-Zertifikaten zur Sicherstellung der Kommunikationssicherheit.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Galley: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Verwaltet die Konfigurationsdaten und deren Validierung.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g2de49db48f6_0_716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Kernkomponenten von Istio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3" name="Google Shape;743;g2de49db48f6_0_7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de49db48f6_0_722"/>
          <p:cNvSpPr txBox="1"/>
          <p:nvPr/>
        </p:nvSpPr>
        <p:spPr>
          <a:xfrm>
            <a:off x="2003550" y="472950"/>
            <a:ext cx="5136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Istio’s Funktionen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g2de49db48f6_0_722"/>
          <p:cNvSpPr txBox="1"/>
          <p:nvPr/>
        </p:nvSpPr>
        <p:spPr>
          <a:xfrm>
            <a:off x="1605075" y="1464975"/>
            <a:ext cx="763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Smarte Routing-Regeln, A/B-Tests, Canary-Releases.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0" name="Google Shape;750;g2de49db48f6_0_7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1218625"/>
            <a:ext cx="287325" cy="2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2de49db48f6_0_7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1341400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2de49db48f6_0_7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643388" y="1861525"/>
            <a:ext cx="760199" cy="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2de49db48f6_0_722"/>
          <p:cNvSpPr txBox="1"/>
          <p:nvPr/>
        </p:nvSpPr>
        <p:spPr>
          <a:xfrm>
            <a:off x="1603875" y="1171875"/>
            <a:ext cx="34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Traffic Management: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g2de49db48f6_0_7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2258600"/>
            <a:ext cx="287325" cy="2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2de49db48f6_0_722"/>
          <p:cNvSpPr txBox="1"/>
          <p:nvPr/>
        </p:nvSpPr>
        <p:spPr>
          <a:xfrm>
            <a:off x="1539825" y="2471250"/>
            <a:ext cx="702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Verschlüsselung der Service-to-Service-Kommunikation, feingranulare Zugriffskontrollen.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g2de49db48f6_0_722"/>
          <p:cNvSpPr txBox="1"/>
          <p:nvPr/>
        </p:nvSpPr>
        <p:spPr>
          <a:xfrm>
            <a:off x="1538625" y="2178150"/>
            <a:ext cx="425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Sicherheit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g2de49db48f6_0_7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2387138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2de49db48f6_0_7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643387" y="2910575"/>
            <a:ext cx="760199" cy="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2de49db48f6_0_7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25" y="3307650"/>
            <a:ext cx="287325" cy="2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g2de49db48f6_0_722"/>
          <p:cNvSpPr txBox="1"/>
          <p:nvPr/>
        </p:nvSpPr>
        <p:spPr>
          <a:xfrm>
            <a:off x="1539825" y="3520300"/>
            <a:ext cx="740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Detaillierte Einblicke in Metriken, Logs und Traces, um die Performance und Sicherheit zu überwachen.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1" name="Google Shape;761;g2de49db48f6_0_722"/>
          <p:cNvSpPr txBox="1"/>
          <p:nvPr/>
        </p:nvSpPr>
        <p:spPr>
          <a:xfrm>
            <a:off x="1538625" y="3227200"/>
            <a:ext cx="44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Observability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g2de49db48f6_0_7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167150" y="3436188"/>
            <a:ext cx="360849" cy="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2de49db48f6_0_7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1800" y="1313943"/>
            <a:ext cx="88025" cy="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2de49db48f6_0_7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9975" y="2361743"/>
            <a:ext cx="88025" cy="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2de49db48f6_0_7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1800" y="3409543"/>
            <a:ext cx="88025" cy="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2de49db48f6_0_7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643400" y="3959625"/>
            <a:ext cx="760199" cy="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g2de49db48f6_0_7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de49db48f6_0_745"/>
          <p:cNvSpPr txBox="1"/>
          <p:nvPr/>
        </p:nvSpPr>
        <p:spPr>
          <a:xfrm>
            <a:off x="1048900" y="1632000"/>
            <a:ext cx="71892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Download: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Anleitung zum Herunterladen der neuesten Istio-Version von der offiziellen Istio-Website.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Entpacken: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Entpacken Sie das heruntergeladene Archiv und wechseln Sie in das Istio-Verzeichnis.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PATH Umgebung: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Fügen Sie das bin Verzeichnis von Istio zu Ihrem PATH hinzu, um direkten Zugriff auf das istioctl-Tool zu haben.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g2de49db48f6_0_745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Istio Download und Vorbereitung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4" name="Google Shape;774;g2de49db48f6_0_7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de49db48f6_0_751"/>
          <p:cNvSpPr txBox="1"/>
          <p:nvPr/>
        </p:nvSpPr>
        <p:spPr>
          <a:xfrm>
            <a:off x="1048900" y="1632000"/>
            <a:ext cx="71892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Kubectl-Befehle: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Verwendung von </a:t>
            </a: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kubectl get services, kubectl get pods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im Istio-Namespace, um den Status zu überprüfen.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Logs: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Anzeigen von Logs für Istio-Pods, um Probleme zu diagnostizieren. 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g2de49db48f6_0_751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Überprüfung und Troubleshooting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1" name="Google Shape;781;g2de49db48f6_0_7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de49db48f6_0_757"/>
          <p:cNvSpPr txBox="1"/>
          <p:nvPr/>
        </p:nvSpPr>
        <p:spPr>
          <a:xfrm>
            <a:off x="1048900" y="1632000"/>
            <a:ext cx="71892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Envoy ist ein offener Netzwerk-Proxy, der für seine hohe Leistungsfähigkeit und seine breiten Einsatzmöglichkeiten in modernen verteilten Systemen konzipiert ist.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Ursprünglich bei Lyft entwickelt, ist Envoy nun ein inkubiertes Projekt der Cloud Native Computing Foundation (CNCF).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Als Datenflugzeugkomponente in Service Meshes dient Envoy der Verarbeitung aller Netzwerkverkehrs zwischen Diensten.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g2de49db48f6_0_757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Was ist Istio?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8" name="Google Shape;788;g2de49db48f6_0_7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de49db48f6_0_763"/>
          <p:cNvSpPr txBox="1"/>
          <p:nvPr/>
        </p:nvSpPr>
        <p:spPr>
          <a:xfrm>
            <a:off x="1048900" y="1632000"/>
            <a:ext cx="71892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Out-of-Process-Architektur: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Läuft als separates Prozess und nicht in der Anwendung, die es steuert.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Pluggable Filters: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Diese können für verschiedenste Aufgaben wie Routing, Zugriffskontrolle und Beobachtung des Verkehrs genutzt werden.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Dynamische Konfigurierbarkeit: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Unterstützt dynamische Konfigurationsupdates ohne Downtime über die Management APIs.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g2de49db48f6_0_763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Kernkomponenten der Envoy-Architektur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5" name="Google Shape;795;g2de49db48f6_0_7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de49db48f6_0_769"/>
          <p:cNvSpPr txBox="1"/>
          <p:nvPr/>
        </p:nvSpPr>
        <p:spPr>
          <a:xfrm>
            <a:off x="1048900" y="1632000"/>
            <a:ext cx="71892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Datenverkehrsmanagement: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Lastverteilung, Timeout-Verwaltung, Circuit Breaking, Rate Limiting.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Observability: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Detaillierte Telemetrie und Tracing-Fähigkeiten, die tiefe Einblicke in die Netzwerk- und Anwendungsleistung bieten.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Netzwerksicherheit: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Unterstützung für mTLS zur sicheren Kommunikation zwischen Diensten.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Unterstützung moderner Protokolle: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HTTP/2, gRPC, WebSocket, sowie Transparentes Proxying.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g2de49db48f6_0_769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Funktionen von Envoy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2" name="Google Shape;802;g2de49db48f6_0_7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de49db48f6_0_37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de49db48f6_0_37"/>
          <p:cNvSpPr txBox="1"/>
          <p:nvPr/>
        </p:nvSpPr>
        <p:spPr>
          <a:xfrm>
            <a:off x="2184150" y="2835800"/>
            <a:ext cx="477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1: Grundlagen des Helm Paket Managers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g2de49db48f6_0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g2de49db48f6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de49db48f6_0_775"/>
          <p:cNvSpPr txBox="1"/>
          <p:nvPr/>
        </p:nvSpPr>
        <p:spPr>
          <a:xfrm>
            <a:off x="1048900" y="1632000"/>
            <a:ext cx="71892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Binary direkt herunterladen: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Von der offiziellen Envoy Website oder GitHub-Seite.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Docker Container: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Nutzung von Envoy Docker Images für eine einfache und schnelle Einrichtung.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g2de49db48f6_0_775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Installation von Envoy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9" name="Google Shape;809;g2de49db48f6_0_7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de49db48f6_0_781"/>
          <p:cNvSpPr txBox="1"/>
          <p:nvPr/>
        </p:nvSpPr>
        <p:spPr>
          <a:xfrm>
            <a:off x="1048900" y="1632000"/>
            <a:ext cx="7189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Format: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YAML oder JSON.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Hauptkomponenten: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Listeners: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Ports und Protokolle, die Envoy überwacht.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Clusters: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Zielgruppen, zu denen der Verkehr weitergeleitet wird.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Routes: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Regeln zur Zuordnung von eingehenden Anfragen zu den Clustern.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5" name="Google Shape;815;g2de49db48f6_0_781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Überblick über die Konfigurationsdatei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6" name="Google Shape;816;g2de49db48f6_0_7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de49db48f6_0_787"/>
          <p:cNvSpPr txBox="1"/>
          <p:nvPr/>
        </p:nvSpPr>
        <p:spPr>
          <a:xfrm>
            <a:off x="1048900" y="1632000"/>
            <a:ext cx="71892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Zweck: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Empfangen von Netzwerkverbindungen auf angegebenen Ports.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Eigenschaften: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Port: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Der Port, auf dem Envoy Verbindungen annimmt.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Protocol: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 Protokoll, das verwendet wird (z.B. HTTP, TCP).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2" name="Google Shape;822;g2de49db48f6_0_787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Definition eines Listeners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3" name="Google Shape;823;g2de49db48f6_0_7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2de49db48f6_0_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8825" y="152400"/>
            <a:ext cx="55263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de49db48f6_0_797"/>
          <p:cNvSpPr txBox="1"/>
          <p:nvPr/>
        </p:nvSpPr>
        <p:spPr>
          <a:xfrm>
            <a:off x="1048900" y="1632000"/>
            <a:ext cx="71892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Zweck: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Definiert eine Gruppe von ähnlichen Endpunkten (Services), zu denen Envoy den Verkehr weiterleitet.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Eigenschaften: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Service Discovery: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Mechanismus zur Identifizierung der Service-Instanzen (z.B. statisch, DNS, etc.).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 Balancing: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Strategie zur Lastverteilung unter den Service-Instanzen.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g2de49db48f6_0_797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Definition eines Clusters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5" name="Google Shape;835;g2de49db48f6_0_7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g2de49db48f6_0_8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163" y="638175"/>
            <a:ext cx="806767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de49db48f6_0_807"/>
          <p:cNvSpPr txBox="1"/>
          <p:nvPr/>
        </p:nvSpPr>
        <p:spPr>
          <a:xfrm>
            <a:off x="1048900" y="1632000"/>
            <a:ext cx="71892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Zweck: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Definiert, wie Anfragen von den Listeners zu den Clustern weitergeleitet werden.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Eigenschaften: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Match Conditions: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Bedingungen, unter denen eine Route anwendbar ist (z.B. Pfad, Header).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○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Action: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Was mit der Anfrage gemacht werden soll (z.B. Weiterleitung zu einem Cluster).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g2de49db48f6_0_807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Routing-Konfiguration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7" name="Google Shape;847;g2de49db48f6_0_8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de49db48f6_0_813"/>
          <p:cNvSpPr txBox="1"/>
          <p:nvPr/>
        </p:nvSpPr>
        <p:spPr>
          <a:xfrm>
            <a:off x="1048900" y="1632000"/>
            <a:ext cx="718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Dieses Beispiel leitet alle Anfragen mit dem Präfix "/api" an den Cluster "api_cluster" weiter und setzt ein Timeout von 20 Sekunden.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3" name="Google Shape;853;g2de49db48f6_0_813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Definition von Routing-Regeln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4" name="Google Shape;854;g2de49db48f6_0_8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2de49db48f6_0_8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7275" y="2537300"/>
            <a:ext cx="70294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de49db48f6_0_820"/>
          <p:cNvSpPr txBox="1"/>
          <p:nvPr/>
        </p:nvSpPr>
        <p:spPr>
          <a:xfrm>
            <a:off x="1048900" y="1632000"/>
            <a:ext cx="718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Dieses Beispiel zeigt, wie Anfragen bei Serverfehlern bis zu dreimal wiederholt werden.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1" name="Google Shape;861;g2de49db48f6_0_820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Load Balancing und Failover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2" name="Google Shape;862;g2de49db48f6_0_8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2de49db48f6_0_8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2367050"/>
            <a:ext cx="7620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2de49db48f6_0_8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0" y="3298250"/>
            <a:ext cx="6157445" cy="16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de49db48f6_0_828"/>
          <p:cNvSpPr txBox="1"/>
          <p:nvPr/>
        </p:nvSpPr>
        <p:spPr>
          <a:xfrm>
            <a:off x="1048900" y="1632000"/>
            <a:ext cx="718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Sicherheitsmaßnahmen in Routing-Konfigurationen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g2de49db48f6_0_828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Sicherheitsaspekte im Routing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1" name="Google Shape;871;g2de49db48f6_0_8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g2de49db48f6_0_8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325" y="2125300"/>
            <a:ext cx="77533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36b900ca0_0_8"/>
          <p:cNvSpPr txBox="1"/>
          <p:nvPr/>
        </p:nvSpPr>
        <p:spPr>
          <a:xfrm>
            <a:off x="943950" y="1730550"/>
            <a:ext cx="74265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 manuelle Installation und Verwaltung komplexer Anwendungen in Kubernetes wird schnell unübersichtlich und fehleranfällig, wenn sie über separate YAML-Dateien erfolgt.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Helm vereinfacht diesen Prozess erheblich, indem es alle benötigten Ressourcen in einer übersichtlichen Struktur bündelt.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3136b900ca0_0_8"/>
          <p:cNvSpPr txBox="1"/>
          <p:nvPr/>
        </p:nvSpPr>
        <p:spPr>
          <a:xfrm>
            <a:off x="1517850" y="848825"/>
            <a:ext cx="370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Warum Helm?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g3136b900ca0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50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g2de49db48f6_0_1060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2de49db48f6_0_1060"/>
          <p:cNvSpPr txBox="1"/>
          <p:nvPr/>
        </p:nvSpPr>
        <p:spPr>
          <a:xfrm>
            <a:off x="2315550" y="2835800"/>
            <a:ext cx="4512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👨‍💻👩‍💻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g2de49db48f6_0_10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0" name="Google Shape;880;g2de49db48f6_0_10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g2de49db48f6_0_885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g2de49db48f6_0_885"/>
          <p:cNvSpPr txBox="1"/>
          <p:nvPr/>
        </p:nvSpPr>
        <p:spPr>
          <a:xfrm>
            <a:off x="2184150" y="2835800"/>
            <a:ext cx="477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2: Übersicht über Deployment-Strategien: Canary, Blue/Green, A/B Deployment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g2de49db48f6_0_8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8" name="Google Shape;888;g2de49db48f6_0_8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de49db48f6_0_980"/>
          <p:cNvSpPr txBox="1"/>
          <p:nvPr/>
        </p:nvSpPr>
        <p:spPr>
          <a:xfrm>
            <a:off x="1048900" y="1632000"/>
            <a:ext cx="71892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Risikominimierung: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Minimiert Risiken beim Deployen neuer Versionen.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Benutzererfahrung: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Verbesserung der Benutzererfahrung durch nahtlose Updates.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Effizienzsteigerung: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Schnellere und sicherere Freigabezyklen.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4" name="Google Shape;894;g2de49db48f6_0_980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Warum sind moderne Deployment-Strategien wichtig?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5" name="Google Shape;895;g2de49db48f6_0_9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de49db48f6_0_986"/>
          <p:cNvSpPr txBox="1"/>
          <p:nvPr/>
        </p:nvSpPr>
        <p:spPr>
          <a:xfrm>
            <a:off x="1048900" y="1632000"/>
            <a:ext cx="71892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Einführung einer neuen Version für eine kleine Gruppe von Benutzern zur Bewertung.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Vorteile: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Risikoreduktion, da Fehler nur eine kleine Benutzerbasis betreffen.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Nachteile: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Komplexität in der Überwachung und beim Rückgängigmachen von Änderungen.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Anwendungsfälle: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Ideal für große Anwendungen mit kritischen Funktionen.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g2de49db48f6_0_986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Canary Deployment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2" name="Google Shape;902;g2de49db48f6_0_9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de49db48f6_0_992"/>
          <p:cNvSpPr txBox="1"/>
          <p:nvPr/>
        </p:nvSpPr>
        <p:spPr>
          <a:xfrm>
            <a:off x="1048900" y="1632000"/>
            <a:ext cx="71892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Parallelbetrieb von zwei identischen Produktionsumgebungen, nur eine ist live.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Vorteile: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Nahezu sofortiges Rollback im Fehlerfall durch Umschalten auf die andere Umgebung.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Nachteile: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Höhere Kosten durch doppelte Ressourcennutzung.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Anwendungsfälle: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Perfekt für Anwendungen, bei denen Ausfallzeiten kritisch sind.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g2de49db48f6_0_992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Blue/Green Deployment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9" name="Google Shape;909;g2de49db48f6_0_9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de49db48f6_0_998"/>
          <p:cNvSpPr txBox="1"/>
          <p:nvPr/>
        </p:nvSpPr>
        <p:spPr>
          <a:xfrm>
            <a:off x="1048900" y="1632000"/>
            <a:ext cx="71892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Unterschiedliche Versionen werden gleichzeitig verschiedenen Benutzergruppen gezeigt, um die Leistung zu vergleichen.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Vorteile: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Direktes Feedback zur Benutzerreaktion auf neue Features.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Nachteile: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Kann zu einer inkonsistenten Benutzererfahrung führen.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Anwendungsfälle: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Nützlich bei der Optimierung von Benutzererfahrung und bei neuen Funktionalitäten.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g2de49db48f6_0_998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A/B Testing Deployment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6" name="Google Shape;916;g2de49db48f6_0_9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de49db48f6_0_1004"/>
          <p:cNvSpPr txBox="1"/>
          <p:nvPr/>
        </p:nvSpPr>
        <p:spPr>
          <a:xfrm>
            <a:off x="1048900" y="1632000"/>
            <a:ext cx="71892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Risikomanagement: 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Welche Strategie minimiert das Risiko am besten?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Kosten: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Kostenvergleich der unterschiedlichen Ansätze.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➢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Benutzererfahrung:</a:t>
            </a: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Auswirkungen auf die Endbenutzer.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g2de49db48f6_0_1004"/>
          <p:cNvSpPr txBox="1"/>
          <p:nvPr/>
        </p:nvSpPr>
        <p:spPr>
          <a:xfrm>
            <a:off x="1080275" y="848825"/>
            <a:ext cx="6285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EC5F7"/>
                </a:solidFill>
                <a:latin typeface="Montserrat"/>
                <a:ea typeface="Montserrat"/>
                <a:cs typeface="Montserrat"/>
                <a:sym typeface="Montserrat"/>
              </a:rPr>
              <a:t>Vergleich der Strategien</a:t>
            </a:r>
            <a:endParaRPr b="1" i="0" sz="1800" u="none" cap="none" strike="noStrike">
              <a:solidFill>
                <a:srgbClr val="6EC5F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3" name="Google Shape;923;g2de49db48f6_0_10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395125"/>
            <a:ext cx="4080300" cy="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g2de49db48f6_0_892"/>
          <p:cNvPicPr preferRelativeResize="0"/>
          <p:nvPr/>
        </p:nvPicPr>
        <p:blipFill rotWithShape="1">
          <a:blip r:embed="rId3">
            <a:alphaModFix/>
          </a:blip>
          <a:srcRect b="0" l="169" r="176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g2de49db48f6_0_892"/>
          <p:cNvSpPr txBox="1"/>
          <p:nvPr/>
        </p:nvSpPr>
        <p:spPr>
          <a:xfrm>
            <a:off x="2315550" y="2835800"/>
            <a:ext cx="4512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👨‍💻👩‍💻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0" name="Google Shape;930;g2de49db48f6_0_8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1" name="Google Shape;931;g2de49db48f6_0_8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73"/>
          <p:cNvPicPr preferRelativeResize="0"/>
          <p:nvPr/>
        </p:nvPicPr>
        <p:blipFill rotWithShape="1">
          <a:blip r:embed="rId3">
            <a:alphaModFix/>
          </a:blip>
          <a:srcRect b="0" l="168" r="173" t="0"/>
          <a:stretch/>
        </p:blipFill>
        <p:spPr>
          <a:xfrm>
            <a:off x="0" y="0"/>
            <a:ext cx="9144003" cy="51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73"/>
          <p:cNvSpPr txBox="1"/>
          <p:nvPr/>
        </p:nvSpPr>
        <p:spPr>
          <a:xfrm>
            <a:off x="2315550" y="2835800"/>
            <a:ext cx="4512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Fragen?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8" name="Google Shape;938;p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9" name="Google Shape;939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5550" y="1737000"/>
            <a:ext cx="1192919" cy="1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g2d47d9b231c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4371" y="1019406"/>
            <a:ext cx="616267" cy="62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g2d47d9b231c_0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6912" y="1089451"/>
            <a:ext cx="1818778" cy="46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g2d47d9b231c_0_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4263" y="1135489"/>
            <a:ext cx="1419380" cy="37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g2d47d9b231c_0_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7649" y="1784734"/>
            <a:ext cx="1120728" cy="53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g2d47d9b231c_0_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01432" y="2042097"/>
            <a:ext cx="900659" cy="3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g2d47d9b231c_0_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9365" y="1875317"/>
            <a:ext cx="900681" cy="53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g2d47d9b231c_0_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72051" y="1910664"/>
            <a:ext cx="1055225" cy="46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g2d47d9b231c_0_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19281" y="2018055"/>
            <a:ext cx="1120728" cy="33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g2d47d9b231c_0_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95176" y="1966492"/>
            <a:ext cx="1511875" cy="36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g2d47d9b231c_0_6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649" y="2706778"/>
            <a:ext cx="750041" cy="46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g2d47d9b231c_0_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54375" y="2710378"/>
            <a:ext cx="823195" cy="45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g2d47d9b231c_0_6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64254" y="2684143"/>
            <a:ext cx="1109417" cy="50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g2d47d9b231c_0_6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060359" y="2762494"/>
            <a:ext cx="1230044" cy="35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g2d47d9b231c_0_6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77084" y="2768201"/>
            <a:ext cx="1557822" cy="34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g2d47d9b231c_0_6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221589" y="2804123"/>
            <a:ext cx="1158137" cy="269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g2d47d9b231c_0_6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17649" y="3442764"/>
            <a:ext cx="1230046" cy="30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g2d47d9b231c_0_6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265200" y="3413324"/>
            <a:ext cx="1511874" cy="35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g2d47d9b231c_0_6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994581" y="3423094"/>
            <a:ext cx="823193" cy="33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g2d47d9b231c_0_6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035277" y="3457001"/>
            <a:ext cx="1818781" cy="27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g2d47d9b231c_0_6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28513" y="4189370"/>
            <a:ext cx="1419381" cy="29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g2d47d9b231c_0_6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505060" y="4091633"/>
            <a:ext cx="1055214" cy="48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g2d47d9b231c_0_6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717441" y="4042379"/>
            <a:ext cx="750038" cy="58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g2d47d9b231c_0_6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895176" y="1063203"/>
            <a:ext cx="1419379" cy="51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2d47d9b231c_0_6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965717" y="3907781"/>
            <a:ext cx="750038" cy="75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g2d47d9b231c_0_6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245941" y="3219040"/>
            <a:ext cx="1109429" cy="747822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2d47d9b231c_0_61"/>
          <p:cNvSpPr txBox="1"/>
          <p:nvPr>
            <p:ph idx="12" type="sldNum"/>
          </p:nvPr>
        </p:nvSpPr>
        <p:spPr>
          <a:xfrm>
            <a:off x="7990540" y="4676920"/>
            <a:ext cx="516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0" name="Google Shape;970;g2d47d9b231c_0_6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857849" y="1018875"/>
            <a:ext cx="616260" cy="62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g2d47d9b231c_0_6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36951" y="1089652"/>
            <a:ext cx="900664" cy="46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g2d47d9b231c_0_6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942370" y="4042386"/>
            <a:ext cx="952806" cy="42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g2d47d9b231c_0_6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7273051" y="3896991"/>
            <a:ext cx="1055214" cy="779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g2d47d9b231c_0_6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11688" y="259938"/>
            <a:ext cx="1590675" cy="3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Google Shape;975;g2d47d9b231c_0_61"/>
          <p:cNvCxnSpPr/>
          <p:nvPr/>
        </p:nvCxnSpPr>
        <p:spPr>
          <a:xfrm flipH="1">
            <a:off x="1998250" y="875"/>
            <a:ext cx="900" cy="742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6" name="Google Shape;976;g2d47d9b231c_0_61"/>
          <p:cNvSpPr txBox="1"/>
          <p:nvPr/>
        </p:nvSpPr>
        <p:spPr>
          <a:xfrm>
            <a:off x="2096250" y="240950"/>
            <a:ext cx="3258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Trusted by great Companies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